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6"/>
  </p:notesMasterIdLst>
  <p:handoutMasterIdLst>
    <p:handoutMasterId r:id="rId57"/>
  </p:handoutMasterIdLst>
  <p:sldIdLst>
    <p:sldId id="331" r:id="rId2"/>
    <p:sldId id="334" r:id="rId3"/>
    <p:sldId id="335" r:id="rId4"/>
    <p:sldId id="336" r:id="rId5"/>
    <p:sldId id="337" r:id="rId6"/>
    <p:sldId id="338" r:id="rId7"/>
    <p:sldId id="340" r:id="rId8"/>
    <p:sldId id="341" r:id="rId9"/>
    <p:sldId id="403" r:id="rId10"/>
    <p:sldId id="404" r:id="rId11"/>
    <p:sldId id="342" r:id="rId12"/>
    <p:sldId id="343" r:id="rId13"/>
    <p:sldId id="447" r:id="rId14"/>
    <p:sldId id="348" r:id="rId15"/>
    <p:sldId id="399" r:id="rId16"/>
    <p:sldId id="349" r:id="rId17"/>
    <p:sldId id="350" r:id="rId18"/>
    <p:sldId id="449" r:id="rId19"/>
    <p:sldId id="351" r:id="rId20"/>
    <p:sldId id="352" r:id="rId21"/>
    <p:sldId id="353" r:id="rId22"/>
    <p:sldId id="450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2" r:id="rId45"/>
    <p:sldId id="383" r:id="rId46"/>
    <p:sldId id="384" r:id="rId47"/>
    <p:sldId id="385" r:id="rId48"/>
    <p:sldId id="431" r:id="rId49"/>
    <p:sldId id="433" r:id="rId50"/>
    <p:sldId id="437" r:id="rId51"/>
    <p:sldId id="432" r:id="rId52"/>
    <p:sldId id="434" r:id="rId53"/>
    <p:sldId id="448" r:id="rId54"/>
    <p:sldId id="395" r:id="rId5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20" y="77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07604323-FA7D-4FEF-A5CA-B7FEB661BE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03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61542814-3231-4904-81FE-5386B6EEC9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6467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C11F5F-60B9-4456-B8F8-3F5ABC7EA5C7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97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1DD648-368F-4774-8E3B-CF2311C52C5F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5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Rot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8243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4FECBF-3CFE-45F4-B826-DB85C074E136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11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A958D5-F473-42C4-AB2B-F594649FC548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7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D9B59-A5C1-4E3E-89C3-E5B96C434435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9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74ECD7-D3F7-4BDE-97A0-15EDC1CC0224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75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74ECD7-D3F7-4BDE-97A0-15EDC1CC02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2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FD0DE6-A3AB-42A1-A7BF-80DC87D8C82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4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63E4B7-FB7C-44F4-9A1A-1AD3299A4A8F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2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Rot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30628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7830784-02DF-4C25-90C0-183F612EA60B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6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4C024A-1C55-4746-BBC9-9FF5CFAA8512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74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AEFDB5-D221-4528-896E-3F088917DE8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90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57CC06-DEC2-4AAB-9FE1-701F7F843625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DF6AA1-06ED-49B8-A4D5-1FEBC9B0C315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496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BF085E-6B5D-43F1-8FF3-5EAEB187AD0F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26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743CA8-6565-4AE1-AF7F-DEC591E9C4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81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89B6FD-DD74-43F8-92E1-9D7C0B650C4F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48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F521828-BCB1-4674-A272-A1B4339C0803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15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54B35B-B8B5-43F4-A303-C5DF162ED509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2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9EC2EF-72D8-47BA-BDDB-87602D61B6A3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34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D72DA2-8FB0-4451-A944-C4F6837BD69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35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7A2E12-C672-411E-8ECB-125C5263B0CB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10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7AE42E-2AF6-41A6-885C-23BEA32F919B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4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0A5014-DAB0-447E-8904-F6CCA57F189A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98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463CDF-F601-4E2C-8C9B-273C07D19F14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79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269DE8-C2F5-4624-BF9F-DF7C2CC50F43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29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CCE3C8-FBDC-40F0-B7AE-2A73D37409EB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27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7BAEC2-3C1F-4B9F-B101-238359A2C7CA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3846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C00923-4F06-4D74-8D53-4AEB067C36E3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07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9C1615-BF05-4A93-83DC-9B10421D8DDC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819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FB503EC-701A-4CB3-B343-E1325E882405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64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9AC2E7-7A51-4569-A3C6-1379ECCF8321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747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1D5AFC-6AC2-40A4-8E8E-6A94733D460B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32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C0180-9F6F-4BDE-8EBD-034C0008A468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53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618046-5A6E-425F-89D5-9FF5D3FFF405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66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35AF10-39D7-4A8B-80D1-7ECB989E51E0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86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4DC9CB-2F44-43C2-8EC6-2DDFD03D3270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277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7DFA028-01EB-42C1-9CE6-17FD1354A073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74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44AF5-BE5C-42A1-96BB-DC6DD3D65862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97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8BAED4-713E-42AF-A3CA-C02087EA243D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98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09A083-6CAB-408F-A4DD-225B575D0A9B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8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E47F2A-E2D3-4178-8EFE-3AB7D7CCB637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5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67B470A-7A2D-4E14-BF92-A1903F961428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40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4FCA60-51D2-4CE7-BE03-95E6E5B28FFB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8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256390-25F2-4C54-A652-DB4EA73440EA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8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1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8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74638"/>
            <a:ext cx="82296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323850" y="1412875"/>
            <a:ext cx="8362950" cy="46418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2DA4566-2315-4194-A931-F59699F628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2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6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5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6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1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05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723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63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98455FE1-83CE-4B7E-A069-0BB66151B10B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 smtClean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 smtClean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4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Main </a:t>
            </a:r>
            <a:r>
              <a:rPr lang="en-US" altLang="en-US" dirty="0" smtClean="0"/>
              <a:t>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141288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Memory-Management Unit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343" y="995998"/>
            <a:ext cx="8201977" cy="4484687"/>
          </a:xfrm>
        </p:spPr>
        <p:txBody>
          <a:bodyPr/>
          <a:lstStyle/>
          <a:p>
            <a:r>
              <a:rPr lang="en-US" altLang="en-US" sz="2400" b="1" dirty="0" smtClean="0"/>
              <a:t>Consider simple scheme. which is  a generalization of the base-register scheme.</a:t>
            </a:r>
          </a:p>
          <a:p>
            <a:pPr marL="342900" lvl="1" indent="-34290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2400" b="1" dirty="0" smtClean="0"/>
              <a:t>The base register now called 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relocation register</a:t>
            </a:r>
          </a:p>
          <a:p>
            <a:r>
              <a:rPr lang="en-US" altLang="en-US" sz="2400" b="1" dirty="0" smtClean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22" y="3605213"/>
            <a:ext cx="4231957" cy="2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9163" y="79375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Loading</a:t>
            </a:r>
          </a:p>
        </p:txBody>
      </p:sp>
      <p:sp>
        <p:nvSpPr>
          <p:cNvPr id="16387" name="Rectangle 3"/>
          <p:cNvSpPr txBox="1">
            <a:spLocks noChangeArrowheads="1"/>
          </p:cNvSpPr>
          <p:nvPr/>
        </p:nvSpPr>
        <p:spPr bwMode="auto">
          <a:xfrm>
            <a:off x="443864" y="959803"/>
            <a:ext cx="8098155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2400" b="1" dirty="0">
                <a:latin typeface="Helvetica" panose="020B0604020202020204" pitchFamily="34" charset="0"/>
              </a:rPr>
              <a:t>The entire </a:t>
            </a:r>
            <a:r>
              <a:rPr kumimoji="1" lang="en-US" altLang="en-US" sz="2400" b="1" dirty="0" smtClean="0">
                <a:latin typeface="Helvetica" panose="020B0604020202020204" pitchFamily="34" charset="0"/>
              </a:rPr>
              <a:t>program </a:t>
            </a:r>
            <a:r>
              <a:rPr kumimoji="1" lang="en-US" altLang="en-US" sz="2400" b="1" dirty="0">
                <a:latin typeface="Helvetica" panose="020B0604020202020204" pitchFamily="34" charset="0"/>
              </a:rPr>
              <a:t>does need to be in memory to </a:t>
            </a:r>
            <a:r>
              <a:rPr kumimoji="1" lang="en-US" altLang="en-US" sz="2400" b="1" dirty="0" smtClean="0">
                <a:latin typeface="Helvetica" panose="020B0604020202020204" pitchFamily="34" charset="0"/>
              </a:rPr>
              <a:t>execute</a:t>
            </a:r>
            <a:endParaRPr kumimoji="1" lang="en-US" altLang="en-US" sz="2400" b="1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kumimoji="1" lang="en-US" altLang="en-US" sz="2200" b="1" dirty="0" smtClean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kumimoji="1" lang="en-US" altLang="en-US" sz="2200" b="1" dirty="0" smtClean="0">
                <a:latin typeface="Helvetica" panose="020B0604020202020204" pitchFamily="34" charset="0"/>
              </a:rPr>
              <a:t>Routine </a:t>
            </a:r>
            <a:r>
              <a:rPr kumimoji="1" lang="en-US" altLang="en-US" sz="2200" b="1" dirty="0">
                <a:latin typeface="Helvetica" panose="020B0604020202020204" pitchFamily="34" charset="0"/>
              </a:rPr>
              <a:t>is not loaded until it is called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kumimoji="1" lang="en-US" altLang="en-US" sz="2200" b="1" dirty="0" smtClean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kumimoji="1" lang="en-US" altLang="en-US" sz="2200" b="1" dirty="0" smtClean="0">
                <a:latin typeface="Helvetica" panose="020B0604020202020204" pitchFamily="34" charset="0"/>
              </a:rPr>
              <a:t>Better </a:t>
            </a:r>
            <a:r>
              <a:rPr kumimoji="1" lang="en-US" altLang="en-US" sz="2200" b="1" dirty="0">
                <a:latin typeface="Helvetica" panose="020B0604020202020204" pitchFamily="34" charset="0"/>
              </a:rPr>
              <a:t>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2400" b="1" dirty="0" smtClean="0">
                <a:latin typeface="Helvetica" panose="020B0604020202020204" pitchFamily="34" charset="0"/>
              </a:rPr>
              <a:t>No </a:t>
            </a:r>
            <a:r>
              <a:rPr kumimoji="1" lang="en-US" altLang="en-US" sz="2400" b="1" dirty="0">
                <a:latin typeface="Helvetica" panose="020B0604020202020204" pitchFamily="34" charset="0"/>
              </a:rPr>
              <a:t>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2200" b="1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2200" b="1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Linking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380" y="1008698"/>
            <a:ext cx="8686800" cy="4660900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</a:rPr>
              <a:t>Static linking </a:t>
            </a:r>
            <a:r>
              <a:rPr lang="en-US" altLang="en-US" sz="2400" b="1" dirty="0" smtClean="0"/>
              <a:t>– system libraries and program code combined by the loader into the binary program image</a:t>
            </a:r>
          </a:p>
          <a:p>
            <a:r>
              <a:rPr lang="en-US" altLang="en-US" sz="2400" b="1" dirty="0" smtClean="0">
                <a:solidFill>
                  <a:srgbClr val="0070C0"/>
                </a:solidFill>
              </a:rPr>
              <a:t>Dynamic linking </a:t>
            </a:r>
            <a:r>
              <a:rPr lang="en-US" altLang="en-US" sz="2400" b="1" dirty="0" smtClean="0"/>
              <a:t>–linking postponed until execution time</a:t>
            </a:r>
            <a:endParaRPr lang="en-US" altLang="en-US" sz="1000" b="1" dirty="0" smtClean="0"/>
          </a:p>
          <a:p>
            <a:pPr lvl="1"/>
            <a:r>
              <a:rPr lang="en-US" altLang="en-US" sz="2200" b="1" dirty="0" smtClean="0"/>
              <a:t>Small piece of code,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stub</a:t>
            </a:r>
            <a:r>
              <a:rPr lang="en-US" altLang="en-US" sz="2200" b="1" dirty="0" smtClean="0"/>
              <a:t>, used to locate the appropriate memory-resident library routine</a:t>
            </a:r>
          </a:p>
          <a:p>
            <a:pPr lvl="1"/>
            <a:r>
              <a:rPr lang="en-US" altLang="en-US" sz="2200" b="1" dirty="0" smtClean="0"/>
              <a:t>Stub replaces itself with the address of the routine, and executes the </a:t>
            </a:r>
            <a:r>
              <a:rPr lang="en-US" altLang="en-US" sz="2200" b="1" dirty="0" smtClean="0"/>
              <a:t>routine</a:t>
            </a:r>
            <a:endParaRPr lang="en-US" altLang="en-US" sz="1000" b="1" dirty="0" smtClean="0"/>
          </a:p>
          <a:p>
            <a:r>
              <a:rPr lang="en-US" altLang="en-US" sz="2400" b="1" dirty="0" smtClean="0"/>
              <a:t>Dynamic linking is particularly useful for libraries</a:t>
            </a:r>
            <a:endParaRPr lang="en-US" altLang="en-US" sz="1000" b="1" dirty="0" smtClean="0"/>
          </a:p>
          <a:p>
            <a:r>
              <a:rPr lang="en-US" altLang="en-US" sz="2400" b="1" dirty="0" smtClean="0"/>
              <a:t>System also known as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shared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libraries</a:t>
            </a:r>
            <a:endParaRPr lang="en-US" altLang="en-US" sz="2400" b="1" dirty="0" smtClean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>
            <p:ph type="title"/>
          </p:nvPr>
        </p:nvSpPr>
        <p:spPr>
          <a:xfrm>
            <a:off x="1150619" y="274638"/>
            <a:ext cx="7329805" cy="533399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Memory management schemes</a:t>
            </a:r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2514600" y="1341438"/>
            <a:ext cx="38100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Memory management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techniques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1295400" y="2560638"/>
            <a:ext cx="2209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57150" algn="ctr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Contiguous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0" name="AutoShape 5"/>
          <p:cNvSpPr>
            <a:spLocks noChangeArrowheads="1"/>
          </p:cNvSpPr>
          <p:nvPr/>
        </p:nvSpPr>
        <p:spPr bwMode="auto">
          <a:xfrm>
            <a:off x="4953000" y="2560638"/>
            <a:ext cx="2743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Non-contiguous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685800" y="3932238"/>
            <a:ext cx="1600200" cy="114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Single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2590800" y="3932238"/>
            <a:ext cx="1600200" cy="114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Multiple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4572000" y="3932238"/>
            <a:ext cx="16002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Paging</a:t>
            </a:r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6324600" y="3932238"/>
            <a:ext cx="22098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Segmentation</a:t>
            </a:r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524000" y="5532438"/>
            <a:ext cx="1600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Fixed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3733800" y="5532438"/>
            <a:ext cx="1600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Variable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</p:txBody>
      </p:sp>
      <p:cxnSp>
        <p:nvCxnSpPr>
          <p:cNvPr id="16397" name="AutoShape 12"/>
          <p:cNvCxnSpPr>
            <a:cxnSpLocks noChangeShapeType="1"/>
            <a:stCxn id="16388" idx="2"/>
            <a:endCxn id="16389" idx="0"/>
          </p:cNvCxnSpPr>
          <p:nvPr/>
        </p:nvCxnSpPr>
        <p:spPr bwMode="auto">
          <a:xfrm rot="5400000">
            <a:off x="3238500" y="1350963"/>
            <a:ext cx="342900" cy="2019300"/>
          </a:xfrm>
          <a:prstGeom prst="bentConnector3">
            <a:avLst>
              <a:gd name="adj1" fmla="val 52778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8" name="AutoShape 13"/>
          <p:cNvCxnSpPr>
            <a:cxnSpLocks noChangeShapeType="1"/>
            <a:stCxn id="16388" idx="2"/>
            <a:endCxn id="16390" idx="0"/>
          </p:cNvCxnSpPr>
          <p:nvPr/>
        </p:nvCxnSpPr>
        <p:spPr bwMode="auto">
          <a:xfrm rot="16200000" flipH="1">
            <a:off x="5191125" y="1417638"/>
            <a:ext cx="361950" cy="19050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4"/>
          <p:cNvCxnSpPr>
            <a:cxnSpLocks noChangeShapeType="1"/>
            <a:stCxn id="16389" idx="2"/>
            <a:endCxn id="16391" idx="0"/>
          </p:cNvCxnSpPr>
          <p:nvPr/>
        </p:nvCxnSpPr>
        <p:spPr bwMode="auto">
          <a:xfrm rot="5400000">
            <a:off x="1695450" y="3217863"/>
            <a:ext cx="495300" cy="914400"/>
          </a:xfrm>
          <a:prstGeom prst="bentConnector3">
            <a:avLst>
              <a:gd name="adj1" fmla="val 48079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5"/>
          <p:cNvCxnSpPr>
            <a:cxnSpLocks noChangeShapeType="1"/>
            <a:stCxn id="16389" idx="2"/>
            <a:endCxn id="16392" idx="0"/>
          </p:cNvCxnSpPr>
          <p:nvPr/>
        </p:nvCxnSpPr>
        <p:spPr bwMode="auto">
          <a:xfrm rot="16200000" flipH="1">
            <a:off x="2647950" y="3179763"/>
            <a:ext cx="495300" cy="990600"/>
          </a:xfrm>
          <a:prstGeom prst="bentConnector3">
            <a:avLst>
              <a:gd name="adj1" fmla="val 48079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1" name="AutoShape 16"/>
          <p:cNvCxnSpPr>
            <a:cxnSpLocks noChangeShapeType="1"/>
            <a:stCxn id="16390" idx="2"/>
            <a:endCxn id="16394" idx="0"/>
          </p:cNvCxnSpPr>
          <p:nvPr/>
        </p:nvCxnSpPr>
        <p:spPr bwMode="auto">
          <a:xfrm rot="16200000" flipH="1">
            <a:off x="6619875" y="3113088"/>
            <a:ext cx="514350" cy="11049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2" name="AutoShape 17"/>
          <p:cNvCxnSpPr>
            <a:cxnSpLocks noChangeShapeType="1"/>
            <a:stCxn id="16390" idx="2"/>
            <a:endCxn id="16393" idx="0"/>
          </p:cNvCxnSpPr>
          <p:nvPr/>
        </p:nvCxnSpPr>
        <p:spPr bwMode="auto">
          <a:xfrm rot="5400000">
            <a:off x="5591175" y="3189288"/>
            <a:ext cx="514350" cy="9525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3" name="AutoShape 18"/>
          <p:cNvCxnSpPr>
            <a:cxnSpLocks noChangeShapeType="1"/>
            <a:stCxn id="16392" idx="2"/>
            <a:endCxn id="16395" idx="0"/>
          </p:cNvCxnSpPr>
          <p:nvPr/>
        </p:nvCxnSpPr>
        <p:spPr bwMode="auto">
          <a:xfrm rot="5400000">
            <a:off x="2638425" y="4770438"/>
            <a:ext cx="438150" cy="10668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4" name="AutoShape 19"/>
          <p:cNvCxnSpPr>
            <a:cxnSpLocks noChangeShapeType="1"/>
            <a:stCxn id="16392" idx="2"/>
            <a:endCxn id="16396" idx="0"/>
          </p:cNvCxnSpPr>
          <p:nvPr/>
        </p:nvCxnSpPr>
        <p:spPr bwMode="auto">
          <a:xfrm rot="16200000" flipH="1">
            <a:off x="3743325" y="4732338"/>
            <a:ext cx="438150" cy="11430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433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5" y="16668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Contiguous Allocation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7360" y="1016953"/>
            <a:ext cx="8105140" cy="4991100"/>
          </a:xfrm>
        </p:spPr>
        <p:txBody>
          <a:bodyPr/>
          <a:lstStyle/>
          <a:p>
            <a:r>
              <a:rPr lang="en-US" altLang="en-US" sz="2400" b="1" dirty="0" smtClean="0"/>
              <a:t>Main memory must support both OS and user processes</a:t>
            </a:r>
          </a:p>
          <a:p>
            <a:r>
              <a:rPr lang="en-US" altLang="en-US" sz="2400" b="1" dirty="0" smtClean="0"/>
              <a:t>Limited resource, must allocate efficiently</a:t>
            </a:r>
          </a:p>
          <a:p>
            <a:r>
              <a:rPr lang="en-US" altLang="en-US" sz="2400" b="1" dirty="0" smtClean="0"/>
              <a:t>Contiguous allocation is one early method</a:t>
            </a:r>
          </a:p>
          <a:p>
            <a:r>
              <a:rPr lang="en-US" altLang="en-US" sz="2400" b="1" dirty="0" smtClean="0"/>
              <a:t>Main memory usually into two 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partitions</a:t>
            </a:r>
            <a:r>
              <a:rPr lang="en-US" altLang="en-US" sz="2400" b="1" dirty="0" smtClean="0"/>
              <a:t>:</a:t>
            </a:r>
          </a:p>
          <a:p>
            <a:pPr lvl="1"/>
            <a:r>
              <a:rPr lang="en-US" altLang="en-US" sz="2200" b="1" dirty="0" smtClean="0"/>
              <a:t>Resident operating system, usually held in low memory with interrupt vector</a:t>
            </a:r>
          </a:p>
          <a:p>
            <a:pPr lvl="1"/>
            <a:r>
              <a:rPr lang="en-US" altLang="en-US" sz="2200" b="1" dirty="0" smtClean="0"/>
              <a:t>User processes then held in high memory</a:t>
            </a:r>
          </a:p>
          <a:p>
            <a:pPr lvl="1"/>
            <a:r>
              <a:rPr lang="en-US" altLang="en-US" sz="2200" b="1" dirty="0" smtClean="0"/>
              <a:t>Each process contained in single contiguous section of memory</a:t>
            </a:r>
          </a:p>
          <a:p>
            <a:endParaRPr lang="en-US" altLang="en-US" sz="2400" b="1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5" y="16668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Contiguous Allocation (Cont.)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81965" y="1048068"/>
            <a:ext cx="8090535" cy="4991100"/>
          </a:xfrm>
        </p:spPr>
        <p:txBody>
          <a:bodyPr/>
          <a:lstStyle/>
          <a:p>
            <a:r>
              <a:rPr lang="en-US" altLang="en-US" sz="2400" b="1" dirty="0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2200" b="1" dirty="0" smtClean="0">
                <a:solidFill>
                  <a:srgbClr val="0070C0"/>
                </a:solidFill>
              </a:rPr>
              <a:t>Base register </a:t>
            </a:r>
            <a:r>
              <a:rPr lang="en-US" altLang="en-US" sz="2200" b="1" dirty="0" smtClean="0"/>
              <a:t>contains value of smallest physical address</a:t>
            </a:r>
          </a:p>
          <a:p>
            <a:pPr lvl="1"/>
            <a:r>
              <a:rPr lang="en-US" altLang="en-US" sz="2200" b="1" dirty="0" smtClean="0">
                <a:solidFill>
                  <a:srgbClr val="0070C0"/>
                </a:solidFill>
              </a:rPr>
              <a:t>Limit register </a:t>
            </a:r>
            <a:r>
              <a:rPr lang="en-US" altLang="en-US" sz="2200" b="1" dirty="0" smtClean="0"/>
              <a:t>contains range of logical addresses – each logical address must be less than the limit register </a:t>
            </a:r>
          </a:p>
          <a:p>
            <a:pPr lvl="1"/>
            <a:r>
              <a:rPr lang="en-US" altLang="en-US" sz="2200" b="1" dirty="0" smtClean="0"/>
              <a:t>MMU maps logical address </a:t>
            </a:r>
            <a:r>
              <a:rPr lang="en-US" altLang="en-US" sz="2200" b="1" i="1" dirty="0" smtClean="0"/>
              <a:t>dynamically</a:t>
            </a:r>
          </a:p>
          <a:p>
            <a:pPr lvl="1"/>
            <a:r>
              <a:rPr lang="en-US" altLang="en-US" sz="2200" b="1" dirty="0" smtClean="0"/>
              <a:t>Can then allow actions such as kernel code being </a:t>
            </a:r>
            <a:r>
              <a:rPr lang="en-US" altLang="en-US" sz="2200" b="1" dirty="0" smtClean="0">
                <a:solidFill>
                  <a:srgbClr val="0000FF"/>
                </a:solidFill>
              </a:rPr>
              <a:t>transient </a:t>
            </a:r>
            <a:r>
              <a:rPr lang="en-US" altLang="en-US" sz="2200" b="1" dirty="0" smtClean="0"/>
              <a:t>and kernel changing size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300" y="166688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Hardware Support for Relocation and Limit Registers</a:t>
            </a:r>
          </a:p>
        </p:txBody>
      </p:sp>
      <p:pic>
        <p:nvPicPr>
          <p:cNvPr id="20483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" y="1241108"/>
            <a:ext cx="7660760" cy="38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938" y="184150"/>
            <a:ext cx="6664642" cy="6159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Variable Partition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360" y="992187"/>
            <a:ext cx="8105140" cy="3262313"/>
          </a:xfrm>
        </p:spPr>
        <p:txBody>
          <a:bodyPr/>
          <a:lstStyle/>
          <a:p>
            <a:r>
              <a:rPr lang="en-US" altLang="en-US" sz="2400" b="1" dirty="0" smtClean="0"/>
              <a:t>Multiple-partition allocation</a:t>
            </a:r>
          </a:p>
          <a:p>
            <a:pPr lvl="1"/>
            <a:r>
              <a:rPr lang="en-US" altLang="en-US" sz="2000" b="1" dirty="0" smtClean="0"/>
              <a:t>Degree of multiprogramming limited by number of partitions</a:t>
            </a:r>
          </a:p>
          <a:p>
            <a:pPr lvl="1"/>
            <a:r>
              <a:rPr lang="en-US" altLang="en-US" sz="2000" b="1" dirty="0" smtClean="0">
                <a:solidFill>
                  <a:srgbClr val="0000FF"/>
                </a:solidFill>
              </a:rPr>
              <a:t>Variable-partition </a:t>
            </a:r>
            <a:r>
              <a:rPr lang="en-US" altLang="en-US" sz="2000" b="1" dirty="0" smtClean="0"/>
              <a:t>sizes for efficiency (sized to a given process’ needs)</a:t>
            </a:r>
          </a:p>
          <a:p>
            <a:pPr lvl="1"/>
            <a:r>
              <a:rPr lang="en-US" altLang="en-US" sz="2000" b="1" dirty="0" smtClean="0">
                <a:solidFill>
                  <a:srgbClr val="0000FF"/>
                </a:solidFill>
              </a:rPr>
              <a:t>Hole</a:t>
            </a:r>
            <a:r>
              <a:rPr lang="en-US" altLang="en-US" sz="2000" b="1" dirty="0" smtClean="0"/>
              <a:t> – block of available memory; holes of various size are scattered throughout memory</a:t>
            </a:r>
          </a:p>
          <a:p>
            <a:pPr lvl="1"/>
            <a:r>
              <a:rPr lang="en-US" altLang="en-US" sz="2000" b="1" dirty="0" smtClean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b="1" dirty="0" smtClean="0"/>
              <a:t>Process exiting frees its partition, adjacent free partitions </a:t>
            </a:r>
            <a:r>
              <a:rPr lang="en-US" altLang="en-US" sz="2000" b="1" dirty="0" smtClean="0"/>
              <a:t>combined</a:t>
            </a:r>
            <a:endParaRPr lang="en-US" altLang="en-US" sz="2000" b="1" dirty="0" smtClean="0"/>
          </a:p>
        </p:txBody>
      </p:sp>
      <p:pic>
        <p:nvPicPr>
          <p:cNvPr id="21508" name="Picture 5" descr="W:\os-book\OS10\slide-dir\os-figures\9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05" y="48202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938" y="184150"/>
            <a:ext cx="6664642" cy="6159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Variable Partition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360" y="992187"/>
            <a:ext cx="8105140" cy="3262313"/>
          </a:xfrm>
        </p:spPr>
        <p:txBody>
          <a:bodyPr/>
          <a:lstStyle/>
          <a:p>
            <a:r>
              <a:rPr lang="en-US" altLang="en-US" sz="2400" b="1" dirty="0" smtClean="0"/>
              <a:t>Multiple-partition allocation</a:t>
            </a:r>
          </a:p>
          <a:p>
            <a:pPr lvl="1"/>
            <a:r>
              <a:rPr lang="en-US" altLang="en-US" sz="2000" b="1" dirty="0" smtClean="0"/>
              <a:t>Degree of multiprogramming limited by number of partitions</a:t>
            </a:r>
          </a:p>
          <a:p>
            <a:pPr lvl="1"/>
            <a:r>
              <a:rPr lang="en-US" altLang="en-US" sz="2000" b="1" dirty="0" smtClean="0">
                <a:solidFill>
                  <a:srgbClr val="0000FF"/>
                </a:solidFill>
              </a:rPr>
              <a:t>Variable-partition </a:t>
            </a:r>
            <a:r>
              <a:rPr lang="en-US" altLang="en-US" sz="2000" b="1" dirty="0" smtClean="0"/>
              <a:t>sizes for efficiency (sized to a given process’ needs)</a:t>
            </a:r>
          </a:p>
          <a:p>
            <a:pPr lvl="1"/>
            <a:r>
              <a:rPr lang="en-US" altLang="en-US" sz="2000" b="1" dirty="0" smtClean="0">
                <a:solidFill>
                  <a:srgbClr val="0000FF"/>
                </a:solidFill>
              </a:rPr>
              <a:t>Hole</a:t>
            </a:r>
            <a:r>
              <a:rPr lang="en-US" altLang="en-US" sz="2000" b="1" dirty="0" smtClean="0"/>
              <a:t> – block of available memory; holes of various size are scattered throughout memory</a:t>
            </a:r>
          </a:p>
          <a:p>
            <a:pPr lvl="1"/>
            <a:r>
              <a:rPr lang="en-US" altLang="en-US" sz="2000" b="1" dirty="0" smtClean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b="1" dirty="0" smtClean="0"/>
              <a:t>Process exiting frees its partition, adjacent free partitions combined</a:t>
            </a:r>
          </a:p>
          <a:p>
            <a:r>
              <a:rPr lang="en-US" altLang="en-US" sz="2400" b="1" dirty="0" smtClean="0"/>
              <a:t>Operating system maintains information about: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a) allocated partitions    b) free partitions (hole)</a:t>
            </a:r>
          </a:p>
        </p:txBody>
      </p:sp>
    </p:spTree>
    <p:extLst>
      <p:ext uri="{BB962C8B-B14F-4D97-AF65-F5344CB8AC3E}">
        <p14:creationId xmlns:p14="http://schemas.microsoft.com/office/powerpoint/2010/main" val="38145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19843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Storage-Allocation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516063"/>
            <a:ext cx="8045450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 b="1" dirty="0" smtClean="0">
                <a:solidFill>
                  <a:srgbClr val="3366FF"/>
                </a:solidFill>
              </a:rPr>
              <a:t>First-fit</a:t>
            </a:r>
            <a:r>
              <a:rPr lang="en-US" altLang="en-US" sz="2200" b="1" dirty="0" smtClean="0"/>
              <a:t>:  Allocate the </a:t>
            </a:r>
            <a:r>
              <a:rPr lang="en-US" altLang="en-US" sz="2200" b="1" i="1" dirty="0" smtClean="0"/>
              <a:t>first</a:t>
            </a:r>
            <a:r>
              <a:rPr lang="en-US" altLang="en-US" sz="2200" b="1" dirty="0" smtClean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200" b="1" dirty="0" smtClean="0">
                <a:solidFill>
                  <a:srgbClr val="3366FF"/>
                </a:solidFill>
              </a:rPr>
              <a:t>Best-fit</a:t>
            </a:r>
            <a:r>
              <a:rPr lang="en-US" altLang="en-US" sz="2200" b="1" dirty="0" smtClean="0"/>
              <a:t>:  Allocate the </a:t>
            </a:r>
            <a:r>
              <a:rPr lang="en-US" altLang="en-US" sz="2200" b="1" i="1" dirty="0" smtClean="0"/>
              <a:t>smallest</a:t>
            </a:r>
            <a:r>
              <a:rPr lang="en-US" altLang="en-US" sz="2200" b="1" dirty="0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200" b="1" dirty="0" smtClean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200" b="1" dirty="0" smtClean="0">
                <a:solidFill>
                  <a:srgbClr val="3366FF"/>
                </a:solidFill>
              </a:rPr>
              <a:t>Worst-fit</a:t>
            </a:r>
            <a:r>
              <a:rPr lang="en-US" altLang="en-US" sz="2200" b="1" dirty="0" smtClean="0"/>
              <a:t>:  Allocate the </a:t>
            </a:r>
            <a:r>
              <a:rPr lang="en-US" altLang="en-US" sz="2200" b="1" i="1" dirty="0" smtClean="0"/>
              <a:t>largest</a:t>
            </a:r>
            <a:r>
              <a:rPr lang="en-US" altLang="en-US" sz="2200" b="1" dirty="0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200" b="1" dirty="0" smtClean="0"/>
              <a:t>Produces the largest leftover hole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11480" y="905979"/>
            <a:ext cx="873252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sz="2400" b="1" i="1" dirty="0">
                <a:latin typeface="Helvetica" panose="020B0604020202020204" pitchFamily="34" charset="0"/>
              </a:rPr>
              <a:t>n</a:t>
            </a:r>
            <a:r>
              <a:rPr lang="en-US" altLang="en-US" sz="2400" b="1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04190" y="4424951"/>
            <a:ext cx="8045450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163513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318" y="979488"/>
            <a:ext cx="8026082" cy="4483100"/>
          </a:xfrm>
        </p:spPr>
        <p:txBody>
          <a:bodyPr/>
          <a:lstStyle/>
          <a:p>
            <a:r>
              <a:rPr lang="en-US" altLang="en-US" sz="2400" b="1" dirty="0" smtClean="0"/>
              <a:t>Program must be brought (from disk)  into memory and placed within a process for it to be run</a:t>
            </a:r>
            <a:endParaRPr lang="en-US" altLang="en-US" sz="1000" b="1" dirty="0" smtClean="0"/>
          </a:p>
          <a:p>
            <a:r>
              <a:rPr lang="en-US" altLang="en-US" sz="2400" b="1" dirty="0" smtClean="0"/>
              <a:t>Main memory and registers are only storage CPU can access directly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Cache </a:t>
            </a:r>
            <a:r>
              <a:rPr lang="en-US" altLang="en-US" sz="2400" b="1" dirty="0" smtClean="0"/>
              <a:t>sits between main memory and CPU registers</a:t>
            </a:r>
            <a:endParaRPr lang="en-US" altLang="en-US" sz="1000" b="1" dirty="0" smtClean="0"/>
          </a:p>
          <a:p>
            <a:r>
              <a:rPr lang="en-US" altLang="en-US" sz="2400" b="1" dirty="0" smtClean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5663" y="152400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Fragmentation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6090" y="1038225"/>
            <a:ext cx="8060690" cy="4999038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</a:rPr>
              <a:t>External Fragmentation </a:t>
            </a:r>
            <a:r>
              <a:rPr lang="en-US" altLang="en-US" sz="2400" b="1" dirty="0" smtClean="0"/>
              <a:t>– total memory space exists to satisfy a request, but it is not contiguous</a:t>
            </a:r>
            <a:endParaRPr lang="en-US" altLang="en-US" sz="2400" b="1" dirty="0" smtClean="0">
              <a:solidFill>
                <a:srgbClr val="3366FF"/>
              </a:solidFill>
            </a:endParaRP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Internal Fragmentation </a:t>
            </a:r>
            <a:r>
              <a:rPr lang="en-US" altLang="en-US" sz="2400" b="1" dirty="0" smtClean="0"/>
              <a:t>– allocated memory may be slightly larger than requested memory; this size difference is memory internal to a partition, but not being </a:t>
            </a:r>
            <a:r>
              <a:rPr lang="en-US" altLang="en-US" sz="2400" b="1" dirty="0" smtClean="0"/>
              <a:t>used</a:t>
            </a:r>
            <a:endParaRPr lang="en-US" altLang="en-US" sz="2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56" y="3780472"/>
            <a:ext cx="6457950" cy="178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76263"/>
          </a:xfrm>
        </p:spPr>
        <p:txBody>
          <a:bodyPr/>
          <a:lstStyle/>
          <a:p>
            <a:r>
              <a:rPr lang="en-US" altLang="en-US" smtClean="0"/>
              <a:t>Fragmentation (Cont.)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085533"/>
            <a:ext cx="8115300" cy="4530725"/>
          </a:xfrm>
        </p:spPr>
        <p:txBody>
          <a:bodyPr/>
          <a:lstStyle/>
          <a:p>
            <a:r>
              <a:rPr lang="en-US" altLang="en-US" sz="2400" b="1" dirty="0" smtClean="0"/>
              <a:t>Reduce external fragmentation by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altLang="en-US" sz="2200" b="1" dirty="0" smtClean="0"/>
              <a:t>Shuffle memory contents to place all free memory together in one large block</a:t>
            </a:r>
          </a:p>
          <a:p>
            <a:pPr lvl="1"/>
            <a:r>
              <a:rPr lang="en-US" altLang="en-US" sz="2200" b="1" dirty="0" smtClean="0"/>
              <a:t>Compaction is possible </a:t>
            </a:r>
            <a:r>
              <a:rPr lang="en-US" altLang="en-US" sz="2200" b="1" i="1" dirty="0" smtClean="0"/>
              <a:t>only</a:t>
            </a:r>
            <a:r>
              <a:rPr lang="en-US" altLang="en-US" sz="2200" b="1" dirty="0" smtClean="0"/>
              <a:t> if relocation is dynamic, and is done at execution time</a:t>
            </a:r>
          </a:p>
          <a:p>
            <a:pPr lvl="1"/>
            <a:r>
              <a:rPr lang="en-US" altLang="en-US" sz="2200" b="1" dirty="0" smtClean="0"/>
              <a:t>I/O problem</a:t>
            </a:r>
          </a:p>
          <a:p>
            <a:pPr lvl="2"/>
            <a:r>
              <a:rPr lang="en-US" altLang="en-US" sz="2200" b="1" dirty="0" smtClean="0"/>
              <a:t>Latch job in memory while it is involved in I/O</a:t>
            </a:r>
          </a:p>
          <a:p>
            <a:pPr lvl="2"/>
            <a:r>
              <a:rPr lang="en-US" altLang="en-US" sz="2200" b="1" dirty="0" smtClean="0"/>
              <a:t>Do I/O only into OS buffers</a:t>
            </a:r>
          </a:p>
          <a:p>
            <a:r>
              <a:rPr lang="en-US" altLang="en-US" sz="2400" b="1" dirty="0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>
            <p:ph type="title"/>
          </p:nvPr>
        </p:nvSpPr>
        <p:spPr>
          <a:xfrm>
            <a:off x="1150619" y="274638"/>
            <a:ext cx="7329805" cy="533399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Memory management schemes</a:t>
            </a:r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2514600" y="1341438"/>
            <a:ext cx="38100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Memory management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techniques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1295400" y="2560638"/>
            <a:ext cx="2209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zh-CN" sz="2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Contiguous</a:t>
            </a:r>
          </a:p>
          <a:p>
            <a:pPr algn="ctr" eaLnBrk="1" hangingPunct="1"/>
            <a:r>
              <a:rPr lang="en-US" altLang="zh-CN" sz="2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allocation</a:t>
            </a:r>
          </a:p>
        </p:txBody>
      </p:sp>
      <p:sp>
        <p:nvSpPr>
          <p:cNvPr id="16390" name="AutoShape 5"/>
          <p:cNvSpPr>
            <a:spLocks noChangeArrowheads="1"/>
          </p:cNvSpPr>
          <p:nvPr/>
        </p:nvSpPr>
        <p:spPr bwMode="auto">
          <a:xfrm>
            <a:off x="4953000" y="2560638"/>
            <a:ext cx="2743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57150" algn="ctr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3366"/>
                </a:solidFill>
              </a:rPr>
              <a:t>Non-contiguous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685800" y="3932238"/>
            <a:ext cx="1600200" cy="114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Single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2590800" y="3932238"/>
            <a:ext cx="1600200" cy="114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Multiple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 allocation</a:t>
            </a:r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4572000" y="3932238"/>
            <a:ext cx="16002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Paging</a:t>
            </a:r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6324600" y="3932238"/>
            <a:ext cx="22098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Segmentation</a:t>
            </a:r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524000" y="5532438"/>
            <a:ext cx="1600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Fixed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3733800" y="5532438"/>
            <a:ext cx="16002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solidFill>
              <a:srgbClr val="0033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2B2E6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Variable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66"/>
                </a:solidFill>
              </a:rPr>
              <a:t>partition</a:t>
            </a:r>
          </a:p>
        </p:txBody>
      </p:sp>
      <p:cxnSp>
        <p:nvCxnSpPr>
          <p:cNvPr id="16397" name="AutoShape 12"/>
          <p:cNvCxnSpPr>
            <a:cxnSpLocks noChangeShapeType="1"/>
            <a:stCxn id="16388" idx="2"/>
            <a:endCxn id="16389" idx="0"/>
          </p:cNvCxnSpPr>
          <p:nvPr/>
        </p:nvCxnSpPr>
        <p:spPr bwMode="auto">
          <a:xfrm rot="5400000">
            <a:off x="3238500" y="1350963"/>
            <a:ext cx="342900" cy="2019300"/>
          </a:xfrm>
          <a:prstGeom prst="bentConnector3">
            <a:avLst>
              <a:gd name="adj1" fmla="val 52778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8" name="AutoShape 13"/>
          <p:cNvCxnSpPr>
            <a:cxnSpLocks noChangeShapeType="1"/>
            <a:stCxn id="16388" idx="2"/>
            <a:endCxn id="16390" idx="0"/>
          </p:cNvCxnSpPr>
          <p:nvPr/>
        </p:nvCxnSpPr>
        <p:spPr bwMode="auto">
          <a:xfrm rot="16200000" flipH="1">
            <a:off x="5191125" y="1417638"/>
            <a:ext cx="361950" cy="19050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4"/>
          <p:cNvCxnSpPr>
            <a:cxnSpLocks noChangeShapeType="1"/>
            <a:stCxn id="16389" idx="2"/>
            <a:endCxn id="16391" idx="0"/>
          </p:cNvCxnSpPr>
          <p:nvPr/>
        </p:nvCxnSpPr>
        <p:spPr bwMode="auto">
          <a:xfrm rot="5400000">
            <a:off x="1695450" y="3217863"/>
            <a:ext cx="495300" cy="914400"/>
          </a:xfrm>
          <a:prstGeom prst="bentConnector3">
            <a:avLst>
              <a:gd name="adj1" fmla="val 48079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5"/>
          <p:cNvCxnSpPr>
            <a:cxnSpLocks noChangeShapeType="1"/>
            <a:stCxn id="16389" idx="2"/>
            <a:endCxn id="16392" idx="0"/>
          </p:cNvCxnSpPr>
          <p:nvPr/>
        </p:nvCxnSpPr>
        <p:spPr bwMode="auto">
          <a:xfrm rot="16200000" flipH="1">
            <a:off x="2647950" y="3179763"/>
            <a:ext cx="495300" cy="990600"/>
          </a:xfrm>
          <a:prstGeom prst="bentConnector3">
            <a:avLst>
              <a:gd name="adj1" fmla="val 48079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1" name="AutoShape 16"/>
          <p:cNvCxnSpPr>
            <a:cxnSpLocks noChangeShapeType="1"/>
            <a:stCxn id="16390" idx="2"/>
            <a:endCxn id="16394" idx="0"/>
          </p:cNvCxnSpPr>
          <p:nvPr/>
        </p:nvCxnSpPr>
        <p:spPr bwMode="auto">
          <a:xfrm rot="16200000" flipH="1">
            <a:off x="6619875" y="3113088"/>
            <a:ext cx="514350" cy="11049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2" name="AutoShape 17"/>
          <p:cNvCxnSpPr>
            <a:cxnSpLocks noChangeShapeType="1"/>
            <a:stCxn id="16390" idx="2"/>
            <a:endCxn id="16393" idx="0"/>
          </p:cNvCxnSpPr>
          <p:nvPr/>
        </p:nvCxnSpPr>
        <p:spPr bwMode="auto">
          <a:xfrm rot="5400000">
            <a:off x="5591175" y="3189288"/>
            <a:ext cx="514350" cy="9525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3" name="AutoShape 18"/>
          <p:cNvCxnSpPr>
            <a:cxnSpLocks noChangeShapeType="1"/>
            <a:stCxn id="16392" idx="2"/>
            <a:endCxn id="16395" idx="0"/>
          </p:cNvCxnSpPr>
          <p:nvPr/>
        </p:nvCxnSpPr>
        <p:spPr bwMode="auto">
          <a:xfrm rot="5400000">
            <a:off x="2638425" y="4770438"/>
            <a:ext cx="438150" cy="10668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4" name="AutoShape 19"/>
          <p:cNvCxnSpPr>
            <a:cxnSpLocks noChangeShapeType="1"/>
            <a:stCxn id="16392" idx="2"/>
            <a:endCxn id="16396" idx="0"/>
          </p:cNvCxnSpPr>
          <p:nvPr/>
        </p:nvCxnSpPr>
        <p:spPr bwMode="auto">
          <a:xfrm rot="16200000" flipH="1">
            <a:off x="3743325" y="4732338"/>
            <a:ext cx="438150" cy="11430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459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Paging</a:t>
            </a:r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130540" cy="4767262"/>
          </a:xfrm>
        </p:spPr>
        <p:txBody>
          <a:bodyPr/>
          <a:lstStyle/>
          <a:p>
            <a:r>
              <a:rPr lang="en-US" altLang="en-US" sz="2000" b="1" dirty="0" smtClean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sz="2000" b="1" dirty="0" smtClean="0"/>
              <a:t>Avoids external fragmentation</a:t>
            </a:r>
          </a:p>
          <a:p>
            <a:pPr lvl="1"/>
            <a:r>
              <a:rPr lang="en-US" altLang="en-US" sz="2000" b="1" dirty="0" smtClean="0"/>
              <a:t>Avoids problem of varying sized memory chunks</a:t>
            </a:r>
            <a:endParaRPr lang="en-US" altLang="en-US" sz="900" b="1" dirty="0" smtClean="0"/>
          </a:p>
          <a:p>
            <a:r>
              <a:rPr lang="en-US" altLang="en-US" sz="2000" b="1" dirty="0" smtClean="0"/>
              <a:t>Divide physical memory into fixed-sized blocks called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frames</a:t>
            </a:r>
          </a:p>
          <a:p>
            <a:pPr lvl="1"/>
            <a:r>
              <a:rPr lang="en-US" altLang="en-US" sz="2000" b="1" dirty="0" smtClean="0">
                <a:solidFill>
                  <a:srgbClr val="000000"/>
                </a:solidFill>
              </a:rPr>
              <a:t>Size </a:t>
            </a:r>
            <a:r>
              <a:rPr lang="en-US" altLang="en-US" sz="2000" b="1" dirty="0" smtClean="0"/>
              <a:t>is power of 2, between 512 bytes and 16 Mbytes</a:t>
            </a:r>
            <a:endParaRPr lang="en-US" altLang="en-US" sz="900" b="1" dirty="0" smtClean="0"/>
          </a:p>
          <a:p>
            <a:r>
              <a:rPr lang="en-US" altLang="en-US" sz="2000" b="1" dirty="0" smtClean="0"/>
              <a:t>Divide logical memory into blocks of same size called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pages</a:t>
            </a:r>
            <a:endParaRPr lang="en-US" altLang="en-US" sz="900" b="1" dirty="0" smtClean="0">
              <a:solidFill>
                <a:srgbClr val="3366FF"/>
              </a:solidFill>
            </a:endParaRPr>
          </a:p>
          <a:p>
            <a:r>
              <a:rPr lang="en-US" altLang="en-US" sz="2000" b="1" dirty="0" smtClean="0"/>
              <a:t>Keep track of all free frames</a:t>
            </a:r>
            <a:endParaRPr lang="en-US" altLang="en-US" sz="900" b="1" dirty="0" smtClean="0"/>
          </a:p>
          <a:p>
            <a:r>
              <a:rPr lang="en-US" altLang="en-US" sz="2000" b="1" dirty="0" smtClean="0"/>
              <a:t>To run a program of size </a:t>
            </a:r>
            <a:r>
              <a:rPr lang="en-US" altLang="en-US" sz="2000" b="1" i="1" dirty="0" smtClean="0"/>
              <a:t>N </a:t>
            </a:r>
            <a:r>
              <a:rPr lang="en-US" altLang="en-US" sz="2000" b="1" dirty="0" smtClean="0"/>
              <a:t>pages, need to find </a:t>
            </a:r>
            <a:r>
              <a:rPr lang="en-US" altLang="en-US" sz="2000" b="1" i="1" dirty="0" smtClean="0"/>
              <a:t>N</a:t>
            </a:r>
            <a:r>
              <a:rPr lang="en-US" altLang="en-US" sz="2000" b="1" dirty="0" smtClean="0"/>
              <a:t> free frames and load program</a:t>
            </a:r>
            <a:endParaRPr lang="en-US" altLang="en-US" sz="900" b="1" dirty="0" smtClean="0"/>
          </a:p>
          <a:p>
            <a:r>
              <a:rPr lang="en-US" altLang="en-US" sz="2000" b="1" dirty="0" smtClean="0"/>
              <a:t>Set up a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page table</a:t>
            </a:r>
            <a:r>
              <a:rPr lang="en-US" altLang="en-US" sz="2000" b="1" dirty="0" smtClean="0"/>
              <a:t> to translate logical to physical addresses</a:t>
            </a:r>
            <a:endParaRPr lang="en-US" altLang="en-US" sz="900" b="1" dirty="0" smtClean="0"/>
          </a:p>
          <a:p>
            <a:r>
              <a:rPr lang="en-US" altLang="en-US" sz="2000" b="1" dirty="0" smtClean="0"/>
              <a:t>Backing store likewise split into pages</a:t>
            </a:r>
          </a:p>
          <a:p>
            <a:r>
              <a:rPr lang="en-US" altLang="en-US" sz="2000" b="1" dirty="0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46138" y="152400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Address Translation Scheme</a:t>
            </a:r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7995" y="1003618"/>
            <a:ext cx="8096885" cy="4483100"/>
          </a:xfrm>
        </p:spPr>
        <p:txBody>
          <a:bodyPr/>
          <a:lstStyle/>
          <a:p>
            <a:pPr>
              <a:defRPr/>
            </a:pPr>
            <a:r>
              <a:rPr lang="en-US" altLang="en-US" sz="2400" b="1" dirty="0" smtClean="0"/>
              <a:t>Address generated by CPU is divided into:</a:t>
            </a:r>
          </a:p>
          <a:p>
            <a:pPr lvl="1">
              <a:defRPr/>
            </a:pPr>
            <a:r>
              <a:rPr lang="en-US" altLang="en-US" sz="2400" b="1" dirty="0" smtClean="0">
                <a:solidFill>
                  <a:srgbClr val="3366FF"/>
                </a:solidFill>
              </a:rPr>
              <a:t>Page number </a:t>
            </a:r>
            <a:r>
              <a:rPr lang="en-US" altLang="en-US" sz="2400" b="1" dirty="0" smtClean="0"/>
              <a:t>(</a:t>
            </a:r>
            <a:r>
              <a:rPr lang="en-US" altLang="en-US" sz="2400" b="1" i="1" dirty="0" smtClean="0">
                <a:solidFill>
                  <a:srgbClr val="3366FF"/>
                </a:solidFill>
              </a:rPr>
              <a:t>p</a:t>
            </a:r>
            <a:r>
              <a:rPr lang="en-US" altLang="en-US" sz="2400" b="1" dirty="0" smtClean="0"/>
              <a:t>)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/>
              <a:t>– used as an index into a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page table </a:t>
            </a:r>
            <a:r>
              <a:rPr lang="en-US" altLang="en-US" sz="2400" b="1" dirty="0" smtClean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400" b="1" dirty="0" smtClean="0">
                <a:solidFill>
                  <a:srgbClr val="3366FF"/>
                </a:solidFill>
              </a:rPr>
              <a:t>Page offset </a:t>
            </a:r>
            <a:r>
              <a:rPr lang="en-US" altLang="en-US" sz="2400" b="1" dirty="0" smtClean="0"/>
              <a:t>(</a:t>
            </a:r>
            <a:r>
              <a:rPr lang="en-US" altLang="en-US" sz="2400" b="1" i="1" dirty="0" smtClean="0">
                <a:solidFill>
                  <a:srgbClr val="3366FF"/>
                </a:solidFill>
              </a:rPr>
              <a:t>d</a:t>
            </a:r>
            <a:r>
              <a:rPr lang="en-US" altLang="en-US" sz="2400" b="1" dirty="0" smtClean="0"/>
              <a:t>)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sz="2400" b="1" dirty="0" smtClean="0"/>
          </a:p>
          <a:p>
            <a:pPr lvl="1">
              <a:defRPr/>
            </a:pPr>
            <a:endParaRPr lang="en-US" altLang="en-US" sz="2400" b="1" dirty="0" smtClean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400" b="1" dirty="0" smtClean="0"/>
          </a:p>
          <a:p>
            <a:pPr lvl="1">
              <a:defRPr/>
            </a:pPr>
            <a:r>
              <a:rPr lang="en-US" altLang="en-US" sz="2400" b="1" dirty="0" smtClean="0"/>
              <a:t>For </a:t>
            </a:r>
            <a:r>
              <a:rPr lang="en-US" altLang="en-US" sz="2400" b="1" dirty="0" smtClean="0"/>
              <a:t>given logical address space 2</a:t>
            </a:r>
            <a:r>
              <a:rPr lang="en-US" altLang="en-US" sz="2400" b="1" i="1" baseline="30000" dirty="0" smtClean="0"/>
              <a:t>m </a:t>
            </a:r>
            <a:r>
              <a:rPr lang="en-US" altLang="en-US" sz="2400" b="1" dirty="0" smtClean="0"/>
              <a:t>and page size</a:t>
            </a:r>
            <a:r>
              <a:rPr lang="en-US" altLang="en-US" sz="2400" b="1" baseline="30000" dirty="0" smtClean="0"/>
              <a:t> </a:t>
            </a:r>
            <a:r>
              <a:rPr lang="en-US" altLang="en-US" sz="2400" b="1" i="1" dirty="0" smtClean="0"/>
              <a:t>2</a:t>
            </a:r>
            <a:r>
              <a:rPr lang="en-US" altLang="en-US" sz="2400" b="1" baseline="30000" dirty="0" smtClean="0"/>
              <a:t>n</a:t>
            </a:r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413258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12065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Paging Hardware</a:t>
            </a:r>
          </a:p>
        </p:txBody>
      </p:sp>
      <p:pic>
        <p:nvPicPr>
          <p:cNvPr id="27651" name="Picture 7" descr="C:\Users\as668\Desktop\9_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8" y="1156335"/>
            <a:ext cx="8161302" cy="453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46150" y="46038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Paging Model of Logical and  Physical Memory</a:t>
            </a:r>
          </a:p>
        </p:txBody>
      </p:sp>
      <p:pic>
        <p:nvPicPr>
          <p:cNvPr id="28675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92" y="1119505"/>
            <a:ext cx="5500687" cy="513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88950" y="120650"/>
            <a:ext cx="8229600" cy="576263"/>
          </a:xfrm>
        </p:spPr>
        <p:txBody>
          <a:bodyPr/>
          <a:lstStyle/>
          <a:p>
            <a:r>
              <a:rPr lang="en-US" altLang="en-US" smtClean="0"/>
              <a:t>Paging Example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88950" y="970598"/>
            <a:ext cx="8174990" cy="4821237"/>
          </a:xfrm>
        </p:spPr>
        <p:txBody>
          <a:bodyPr/>
          <a:lstStyle/>
          <a:p>
            <a:r>
              <a:rPr lang="en-US" altLang="en-US" sz="2400" b="1" dirty="0" smtClean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65" y="1961198"/>
            <a:ext cx="3652520" cy="455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" y="319532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685925" y="63500"/>
            <a:ext cx="6772275" cy="636588"/>
          </a:xfrm>
        </p:spPr>
        <p:txBody>
          <a:bodyPr/>
          <a:lstStyle/>
          <a:p>
            <a:r>
              <a:rPr lang="en-US" altLang="en-US" sz="2400" smtClean="0"/>
              <a:t>Paging -- Calculating internal fragmentation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02285" y="1063943"/>
            <a:ext cx="8009255" cy="4633912"/>
          </a:xfrm>
        </p:spPr>
        <p:txBody>
          <a:bodyPr/>
          <a:lstStyle/>
          <a:p>
            <a:r>
              <a:rPr lang="en-US" altLang="en-US" sz="2400" b="1" dirty="0" smtClean="0"/>
              <a:t>Page size = 2,048 bytes</a:t>
            </a:r>
          </a:p>
          <a:p>
            <a:r>
              <a:rPr lang="en-US" altLang="en-US" sz="2400" b="1" dirty="0" smtClean="0"/>
              <a:t>Process size = 72,766 bytes</a:t>
            </a:r>
          </a:p>
          <a:p>
            <a:r>
              <a:rPr lang="en-US" altLang="en-US" sz="2400" b="1" dirty="0" smtClean="0"/>
              <a:t>35 pages + 1,086 bytes</a:t>
            </a:r>
          </a:p>
          <a:p>
            <a:r>
              <a:rPr lang="en-US" altLang="en-US" sz="2400" b="1" dirty="0" smtClean="0"/>
              <a:t>Internal fragmentation of 2,048 - 1,086 = 962 bytes</a:t>
            </a:r>
          </a:p>
          <a:p>
            <a:r>
              <a:rPr lang="en-US" altLang="en-US" sz="2400" b="1" dirty="0" smtClean="0"/>
              <a:t>Worst case fragmentation = 1 frame – 1 byte</a:t>
            </a:r>
          </a:p>
          <a:p>
            <a:r>
              <a:rPr lang="en-US" altLang="en-US" sz="2400" b="1" dirty="0" smtClean="0"/>
              <a:t>On average fragmentation = 1 / 2 frame size</a:t>
            </a:r>
          </a:p>
          <a:p>
            <a:r>
              <a:rPr lang="en-US" altLang="en-US" sz="2400" b="1" dirty="0" smtClean="0"/>
              <a:t>So small frame sizes desirable?</a:t>
            </a:r>
          </a:p>
          <a:p>
            <a:r>
              <a:rPr lang="en-US" altLang="en-US" sz="2400" b="1" dirty="0" smtClean="0"/>
              <a:t>But each page table entry takes memory to track</a:t>
            </a:r>
          </a:p>
          <a:p>
            <a:r>
              <a:rPr lang="en-US" altLang="en-US" sz="2400" b="1" dirty="0" smtClean="0"/>
              <a:t>Page sizes growing over time</a:t>
            </a:r>
          </a:p>
          <a:p>
            <a:pPr lvl="1"/>
            <a:r>
              <a:rPr lang="en-US" altLang="en-US" sz="2200" b="1" dirty="0" smtClean="0"/>
              <a:t>Solaris supports two page sizes – 8 KB and 4 MB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Free Frames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238" y="112713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Protection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330" y="980123"/>
            <a:ext cx="8075930" cy="1690687"/>
          </a:xfrm>
        </p:spPr>
        <p:txBody>
          <a:bodyPr/>
          <a:lstStyle/>
          <a:p>
            <a:r>
              <a:rPr lang="en-US" altLang="en-US" sz="2400" b="1" dirty="0" smtClean="0"/>
              <a:t>Need to censure that a process can access only access those addresses in it address space.</a:t>
            </a:r>
          </a:p>
          <a:p>
            <a:r>
              <a:rPr lang="en-US" altLang="en-US" sz="2400" b="1" dirty="0" smtClean="0"/>
              <a:t>We can provide this protection by using  a pair of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base </a:t>
            </a:r>
            <a:r>
              <a:rPr lang="en-US" altLang="en-US" sz="2400" b="1" dirty="0" smtClean="0"/>
              <a:t>and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limit registers</a:t>
            </a:r>
            <a:r>
              <a:rPr lang="en-US" altLang="en-US" sz="2400" b="1" dirty="0" smtClean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4" y="2793683"/>
            <a:ext cx="3669665" cy="358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Implementation of Page Table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358" y="1016635"/>
            <a:ext cx="8178482" cy="4686300"/>
          </a:xfrm>
        </p:spPr>
        <p:txBody>
          <a:bodyPr/>
          <a:lstStyle/>
          <a:p>
            <a:r>
              <a:rPr lang="en-US" altLang="en-US" sz="2400" b="1" dirty="0" smtClean="0"/>
              <a:t>Page table is kept in main memory</a:t>
            </a:r>
          </a:p>
          <a:p>
            <a:pPr lvl="1"/>
            <a:r>
              <a:rPr lang="en-US" altLang="en-US" sz="2400" b="1" dirty="0" smtClean="0">
                <a:solidFill>
                  <a:srgbClr val="3366FF"/>
                </a:solidFill>
              </a:rPr>
              <a:t>Page-table base register </a:t>
            </a:r>
            <a:r>
              <a:rPr lang="en-US" altLang="en-US" sz="2400" b="1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PTBR</a:t>
            </a:r>
            <a:r>
              <a:rPr lang="en-US" altLang="en-US" sz="2400" b="1" dirty="0" smtClean="0"/>
              <a:t>)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/>
              <a:t>points to the page table</a:t>
            </a:r>
          </a:p>
          <a:p>
            <a:pPr lvl="1"/>
            <a:r>
              <a:rPr lang="en-US" altLang="en-US" sz="2400" b="1" dirty="0" smtClean="0">
                <a:solidFill>
                  <a:srgbClr val="3366FF"/>
                </a:solidFill>
              </a:rPr>
              <a:t>Page-table length register </a:t>
            </a:r>
            <a:r>
              <a:rPr lang="en-US" altLang="en-US" sz="2400" b="1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PTLR</a:t>
            </a:r>
            <a:r>
              <a:rPr lang="en-US" altLang="en-US" sz="2400" b="1" dirty="0" smtClean="0"/>
              <a:t>)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/>
              <a:t>indicates size of the page table</a:t>
            </a:r>
          </a:p>
          <a:p>
            <a:r>
              <a:rPr lang="en-US" altLang="en-US" sz="2400" b="1" dirty="0" smtClean="0"/>
              <a:t>In this scheme every data/instruction access requires two memory accesses</a:t>
            </a:r>
          </a:p>
          <a:p>
            <a:pPr lvl="1"/>
            <a:r>
              <a:rPr lang="en-US" altLang="en-US" sz="2400" b="1" dirty="0" smtClean="0"/>
              <a:t>One for the page table and one for the data / instruction</a:t>
            </a:r>
          </a:p>
          <a:p>
            <a:r>
              <a:rPr lang="en-US" altLang="en-US" sz="2400" b="1" dirty="0" smtClean="0"/>
              <a:t>The two memory access problem can be solved by the use of a special fast-lookup hardware cache called 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translation look-aside buffers </a:t>
            </a:r>
            <a:r>
              <a:rPr lang="en-US" altLang="en-US" sz="2400" b="1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TLBs</a:t>
            </a:r>
            <a:r>
              <a:rPr lang="en-US" altLang="en-US" sz="2400" b="1" dirty="0" smtClean="0"/>
              <a:t>) (also called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associative memory</a:t>
            </a:r>
            <a:r>
              <a:rPr lang="en-US" altLang="en-US" sz="2400" b="1" dirty="0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688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Translation Look-Aside Buffer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548" y="1047115"/>
            <a:ext cx="8144192" cy="4686300"/>
          </a:xfrm>
        </p:spPr>
        <p:txBody>
          <a:bodyPr/>
          <a:lstStyle/>
          <a:p>
            <a:r>
              <a:rPr lang="en-US" altLang="en-US" sz="2400" b="1" dirty="0" smtClean="0"/>
              <a:t>Some TLBs store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address-space identifiers </a:t>
            </a:r>
            <a:r>
              <a:rPr lang="en-US" altLang="en-US" sz="2400" b="1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ASIDs</a:t>
            </a:r>
            <a:r>
              <a:rPr lang="en-US" altLang="en-US" sz="2400" b="1" dirty="0" smtClean="0"/>
              <a:t>)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sz="2400" b="1" dirty="0" smtClean="0"/>
              <a:t>Otherwise need to flush at every context switch</a:t>
            </a:r>
          </a:p>
          <a:p>
            <a:r>
              <a:rPr lang="en-US" altLang="en-US" sz="2400" b="1" dirty="0" smtClean="0"/>
              <a:t>TLBs typically small (64 to 1,024 entries)</a:t>
            </a:r>
          </a:p>
          <a:p>
            <a:r>
              <a:rPr lang="en-US" altLang="en-US" sz="2400" b="1" dirty="0" smtClean="0"/>
              <a:t>On a TLB miss, value is loaded into the TLB for faster access next time</a:t>
            </a:r>
          </a:p>
          <a:p>
            <a:pPr lvl="1"/>
            <a:r>
              <a:rPr lang="en-US" altLang="en-US" sz="2400" b="1" dirty="0" smtClean="0"/>
              <a:t>Replacement policies must be considered</a:t>
            </a:r>
          </a:p>
          <a:p>
            <a:pPr lvl="1"/>
            <a:r>
              <a:rPr lang="en-US" altLang="en-US" sz="2400" b="1" dirty="0" smtClean="0"/>
              <a:t>Some entries can be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wired down </a:t>
            </a:r>
            <a:r>
              <a:rPr lang="en-US" altLang="en-US" sz="2400" b="1" dirty="0" smtClean="0"/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Hardware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96886" y="1042988"/>
            <a:ext cx="8045133" cy="4483100"/>
          </a:xfrm>
        </p:spPr>
        <p:txBody>
          <a:bodyPr/>
          <a:lstStyle/>
          <a:p>
            <a:r>
              <a:rPr lang="en-US" altLang="en-US" sz="2400" b="1" dirty="0" smtClean="0"/>
              <a:t>Associative memory – </a:t>
            </a:r>
            <a:r>
              <a:rPr lang="en-US" altLang="en-US" sz="2400" b="1" dirty="0" smtClean="0">
                <a:solidFill>
                  <a:srgbClr val="0070C0"/>
                </a:solidFill>
              </a:rPr>
              <a:t>parallel search </a:t>
            </a:r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pPr>
              <a:buFont typeface="Monotype Sorts" pitchFamily="-84" charset="2"/>
              <a:buNone/>
            </a:pPr>
            <a:endParaRPr lang="en-US" altLang="en-US" sz="2400" b="1" dirty="0" smtClean="0"/>
          </a:p>
          <a:p>
            <a:r>
              <a:rPr lang="en-US" altLang="en-US" sz="2400" b="1" dirty="0" smtClean="0"/>
              <a:t>Address translation (p, d)</a:t>
            </a:r>
          </a:p>
          <a:p>
            <a:pPr marL="627063" lvl="1"/>
            <a:r>
              <a:rPr lang="en-US" altLang="en-US" sz="2400" b="1" dirty="0" smtClean="0"/>
              <a:t>If p is in associative register, get frame # out</a:t>
            </a:r>
          </a:p>
          <a:p>
            <a:pPr marL="627063" lvl="1"/>
            <a:r>
              <a:rPr lang="en-US" altLang="en-US" sz="2400" b="1" dirty="0" smtClean="0"/>
              <a:t>Otherwise get frame # from page table in memory</a:t>
            </a:r>
          </a:p>
          <a:p>
            <a:pPr marL="627063" lvl="1"/>
            <a:endParaRPr lang="en-US" altLang="en-US" sz="2400" b="1" dirty="0" smtClean="0"/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3651885" cy="197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Paging Hardware With TLB</a:t>
            </a:r>
            <a:endParaRPr lang="en-US" altLang="en-US" sz="2400" smtClean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35" y="1147128"/>
            <a:ext cx="6539865" cy="49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Effective Access Time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3302"/>
            <a:ext cx="8465820" cy="5164137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>
                <a:sym typeface="Symbol" pitchFamily="18" charset="2"/>
              </a:rPr>
              <a:t>Hit ratio – percentage of times that a page number is found in the </a:t>
            </a:r>
            <a:r>
              <a:rPr lang="en-US" altLang="en-US" sz="2400" b="1" dirty="0" smtClean="0">
                <a:sym typeface="Symbol" pitchFamily="18" charset="2"/>
              </a:rPr>
              <a:t>TLB</a:t>
            </a:r>
            <a:endParaRPr lang="en-US" altLang="en-US" sz="2400" b="1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200" b="1" dirty="0" smtClean="0"/>
              <a:t>An </a:t>
            </a:r>
            <a:r>
              <a:rPr lang="en-US" altLang="en-US" sz="2200" b="1" dirty="0" smtClean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sz="2200" b="1" dirty="0" smtClean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200" b="1" dirty="0" smtClean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200" b="1" dirty="0" smtClean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>
                <a:solidFill>
                  <a:srgbClr val="3366FF"/>
                </a:solidFill>
                <a:sym typeface="Symbol" pitchFamily="18" charset="2"/>
              </a:rPr>
              <a:t>Effective Access Time </a:t>
            </a:r>
            <a:r>
              <a:rPr lang="en-US" altLang="en-US" sz="2400" b="1" dirty="0" smtClean="0">
                <a:sym typeface="Symbol" pitchFamily="18" charset="2"/>
              </a:rPr>
              <a:t>(</a:t>
            </a:r>
            <a:r>
              <a:rPr lang="en-US" altLang="en-US" sz="2400" b="1" dirty="0" smtClean="0">
                <a:solidFill>
                  <a:srgbClr val="3366FF"/>
                </a:solidFill>
                <a:sym typeface="Symbol" pitchFamily="18" charset="2"/>
              </a:rPr>
              <a:t>EAT</a:t>
            </a:r>
            <a:r>
              <a:rPr lang="en-US" altLang="en-US" sz="2400" b="1" dirty="0" smtClean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/>
              <a:t>	      </a:t>
            </a:r>
            <a:r>
              <a:rPr lang="en-US" altLang="en-US" sz="2200" b="1" dirty="0" smtClean="0"/>
              <a:t>EAT </a:t>
            </a:r>
            <a:r>
              <a:rPr lang="en-US" altLang="en-US" sz="2200" b="1" dirty="0" smtClean="0"/>
              <a:t>= </a:t>
            </a:r>
            <a:r>
              <a:rPr lang="en-US" altLang="en-US" sz="2200" b="1" dirty="0" smtClean="0">
                <a:sym typeface="Symbol" pitchFamily="18" charset="2"/>
              </a:rPr>
              <a:t>0.80 x 10 + 0.20 x 20 = 12 </a:t>
            </a:r>
            <a:r>
              <a:rPr lang="en-US" altLang="en-US" sz="2200" b="1" dirty="0" smtClean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200" b="1" dirty="0" smtClean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>
                <a:sym typeface="Symbol" pitchFamily="18" charset="2"/>
              </a:rPr>
              <a:t>Consider  </a:t>
            </a:r>
            <a:r>
              <a:rPr lang="en-US" altLang="en-US" sz="2400" b="1" dirty="0" smtClean="0">
                <a:sym typeface="Symbol" pitchFamily="18" charset="2"/>
              </a:rPr>
              <a:t>a more </a:t>
            </a:r>
            <a:r>
              <a:rPr lang="en-US" altLang="en-US" sz="2400" b="1" dirty="0" smtClean="0">
                <a:sym typeface="Symbol" pitchFamily="18" charset="2"/>
              </a:rPr>
              <a:t>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400" b="1" dirty="0" smtClean="0">
                <a:sym typeface="Symbol" pitchFamily="18" charset="2"/>
              </a:rPr>
              <a:t>     </a:t>
            </a:r>
            <a:r>
              <a:rPr lang="en-US" altLang="en-US" sz="2200" b="1" dirty="0" smtClean="0">
                <a:sym typeface="Symbol" pitchFamily="18" charset="2"/>
              </a:rPr>
              <a:t>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200" b="1" dirty="0" smtClean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sz="2400" b="1" dirty="0" smtClean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sz="2400" b="1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57200" y="1058228"/>
            <a:ext cx="8130540" cy="4468812"/>
          </a:xfrm>
        </p:spPr>
        <p:txBody>
          <a:bodyPr/>
          <a:lstStyle/>
          <a:p>
            <a:r>
              <a:rPr lang="en-US" altLang="en-US" sz="2400" b="1" dirty="0" smtClean="0"/>
              <a:t>Memory protection implemented by associating protection bit with each frame to indicate if read-only or read-write access is allowed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Valid-invalid </a:t>
            </a:r>
            <a:r>
              <a:rPr lang="en-US" altLang="en-US" sz="2400" b="1" dirty="0" smtClean="0"/>
              <a:t>bit attached to each entry in the page table:</a:t>
            </a:r>
          </a:p>
          <a:p>
            <a:pPr lvl="1"/>
            <a:r>
              <a:rPr lang="ja-JP" altLang="en-US" sz="2400" b="1" dirty="0" smtClean="0"/>
              <a:t>“</a:t>
            </a:r>
            <a:r>
              <a:rPr lang="en-US" altLang="ja-JP" sz="2400" b="1" dirty="0" smtClean="0"/>
              <a:t>valid</a:t>
            </a:r>
            <a:r>
              <a:rPr lang="ja-JP" altLang="en-US" sz="2400" b="1" dirty="0" smtClean="0"/>
              <a:t>”</a:t>
            </a:r>
            <a:r>
              <a:rPr lang="en-US" altLang="ja-JP" sz="2400" b="1" dirty="0" smtClean="0"/>
              <a:t> indicates that the associated page is in the process</a:t>
            </a:r>
            <a:r>
              <a:rPr lang="ja-JP" altLang="en-US" sz="2400" b="1" dirty="0" smtClean="0"/>
              <a:t>’</a:t>
            </a:r>
            <a:r>
              <a:rPr lang="en-US" altLang="ja-JP" sz="2400" b="1" dirty="0" smtClean="0"/>
              <a:t> logical address space, and is thus a legal page</a:t>
            </a:r>
          </a:p>
          <a:p>
            <a:pPr lvl="1"/>
            <a:r>
              <a:rPr lang="ja-JP" altLang="en-US" sz="2400" b="1" dirty="0" smtClean="0"/>
              <a:t>“</a:t>
            </a:r>
            <a:r>
              <a:rPr lang="en-US" altLang="ja-JP" sz="2400" b="1" dirty="0" smtClean="0"/>
              <a:t>invalid</a:t>
            </a:r>
            <a:r>
              <a:rPr lang="ja-JP" altLang="en-US" sz="2400" b="1" dirty="0" smtClean="0"/>
              <a:t>”</a:t>
            </a:r>
            <a:r>
              <a:rPr lang="en-US" altLang="ja-JP" sz="2400" b="1" dirty="0" smtClean="0"/>
              <a:t> indicates that the page is not in the process</a:t>
            </a:r>
            <a:r>
              <a:rPr lang="ja-JP" altLang="en-US" sz="2400" b="1" dirty="0" smtClean="0"/>
              <a:t>’</a:t>
            </a:r>
            <a:r>
              <a:rPr lang="en-US" altLang="ja-JP" sz="2400" b="1" dirty="0" smtClean="0"/>
              <a:t> logical address space</a:t>
            </a:r>
          </a:p>
          <a:p>
            <a:pPr lvl="1"/>
            <a:r>
              <a:rPr lang="en-US" altLang="en-US" sz="2400" b="1" dirty="0" smtClean="0"/>
              <a:t>Or use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page-table length register </a:t>
            </a:r>
            <a:r>
              <a:rPr lang="en-US" altLang="en-US" sz="2400" b="1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PTLR</a:t>
            </a:r>
            <a:r>
              <a:rPr lang="en-US" altLang="en-US" sz="2400" b="1" dirty="0" smtClean="0"/>
              <a:t>)</a:t>
            </a:r>
          </a:p>
          <a:p>
            <a:r>
              <a:rPr lang="en-US" altLang="en-US" sz="2400" b="1" dirty="0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-188913"/>
            <a:ext cx="7112000" cy="903288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Valid (v) or Invalid (i) 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Shared Pages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7113"/>
            <a:ext cx="8503920" cy="4483100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en-US" sz="2200" b="1" dirty="0" smtClean="0"/>
              <a:t>One copy of read-only (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reentrant</a:t>
            </a:r>
            <a:r>
              <a:rPr lang="en-US" altLang="en-US" sz="2200" b="1" dirty="0" smtClean="0"/>
              <a:t>) code shared among processes (i.e., text editors, compilers, window systems)</a:t>
            </a:r>
          </a:p>
          <a:p>
            <a:pPr lvl="1"/>
            <a:r>
              <a:rPr lang="en-US" altLang="en-US" sz="2200" b="1" dirty="0" smtClean="0"/>
              <a:t>Similar to multiple threads sharing the same process space</a:t>
            </a:r>
          </a:p>
          <a:p>
            <a:pPr lvl="1"/>
            <a:r>
              <a:rPr lang="en-US" altLang="en-US" sz="2200" b="1" dirty="0" smtClean="0"/>
              <a:t>Also useful for </a:t>
            </a:r>
            <a:r>
              <a:rPr lang="en-US" altLang="en-US" sz="2200" b="1" dirty="0" err="1" smtClean="0"/>
              <a:t>interprocess</a:t>
            </a:r>
            <a:r>
              <a:rPr lang="en-US" altLang="en-US" sz="2200" b="1" dirty="0" smtClean="0"/>
              <a:t> communication if sharing of read-write pages is allowed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Private code and data </a:t>
            </a:r>
          </a:p>
          <a:p>
            <a:pPr lvl="1"/>
            <a:r>
              <a:rPr lang="en-US" altLang="en-US" sz="2200" b="1" dirty="0" smtClean="0"/>
              <a:t>Each process keeps a separate copy of the code and data</a:t>
            </a:r>
          </a:p>
          <a:p>
            <a:pPr lvl="1"/>
            <a:r>
              <a:rPr lang="en-US" altLang="en-US" sz="2200" b="1" dirty="0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19843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Shared Pages Example</a:t>
            </a:r>
            <a:endParaRPr lang="en-US" altLang="en-US" sz="2400" smtClean="0"/>
          </a:p>
        </p:txBody>
      </p:sp>
      <p:pic>
        <p:nvPicPr>
          <p:cNvPr id="40963" name="Picture 5" descr="W:\os-book\OS10\slide-dir\os-figures\9_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2" y="1022349"/>
            <a:ext cx="4944427" cy="538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820" y="1036638"/>
            <a:ext cx="8100060" cy="4483100"/>
          </a:xfrm>
        </p:spPr>
        <p:txBody>
          <a:bodyPr/>
          <a:lstStyle/>
          <a:p>
            <a:r>
              <a:rPr lang="en-US" altLang="en-US" sz="2400" b="1" dirty="0" smtClean="0"/>
              <a:t>Memory structures for paging can get huge using straight-forward methods</a:t>
            </a:r>
          </a:p>
          <a:p>
            <a:pPr lvl="1"/>
            <a:r>
              <a:rPr lang="en-US" altLang="en-US" sz="2400" b="1" dirty="0" smtClean="0"/>
              <a:t>Consider a 32-bit logical address space as on modern computers</a:t>
            </a:r>
          </a:p>
          <a:p>
            <a:pPr lvl="1"/>
            <a:r>
              <a:rPr lang="en-US" altLang="en-US" sz="2400" b="1" dirty="0" smtClean="0"/>
              <a:t>Page size of 4 KB (2</a:t>
            </a:r>
            <a:r>
              <a:rPr lang="en-US" altLang="en-US" sz="2400" b="1" baseline="30000" dirty="0" smtClean="0"/>
              <a:t>12</a:t>
            </a:r>
            <a:r>
              <a:rPr lang="en-US" altLang="en-US" sz="2400" b="1" dirty="0" smtClean="0"/>
              <a:t>)</a:t>
            </a:r>
          </a:p>
          <a:p>
            <a:pPr lvl="1"/>
            <a:r>
              <a:rPr lang="en-US" altLang="en-US" sz="2400" b="1" dirty="0" smtClean="0"/>
              <a:t>Page table would have 1 million entries (2</a:t>
            </a:r>
            <a:r>
              <a:rPr lang="en-US" altLang="en-US" sz="2400" b="1" baseline="30000" dirty="0" smtClean="0"/>
              <a:t>32</a:t>
            </a:r>
            <a:r>
              <a:rPr lang="en-US" altLang="en-US" sz="2400" b="1" dirty="0" smtClean="0"/>
              <a:t> / 2</a:t>
            </a:r>
            <a:r>
              <a:rPr lang="en-US" altLang="en-US" sz="2400" b="1" baseline="30000" dirty="0" smtClean="0"/>
              <a:t>12</a:t>
            </a:r>
            <a:r>
              <a:rPr lang="en-US" altLang="en-US" sz="2400" b="1" dirty="0" smtClean="0"/>
              <a:t>)</a:t>
            </a:r>
          </a:p>
          <a:p>
            <a:pPr lvl="1"/>
            <a:r>
              <a:rPr lang="en-US" altLang="en-US" sz="2400" b="1" dirty="0" smtClean="0"/>
              <a:t>If each entry is 4 bytes </a:t>
            </a:r>
            <a:r>
              <a:rPr lang="en-US" altLang="en-US" sz="2400" b="1" dirty="0" smtClean="0">
                <a:sym typeface="Wingdings" panose="05000000000000000000" pitchFamily="2" charset="2"/>
              </a:rPr>
              <a:t></a:t>
            </a:r>
            <a:r>
              <a:rPr lang="en-US" altLang="en-US" sz="2400" b="1" dirty="0" smtClean="0"/>
              <a:t> each process 4 MB of physical address space for the </a:t>
            </a:r>
            <a:r>
              <a:rPr lang="en-US" altLang="en-US" sz="2400" b="1" dirty="0" smtClean="0"/>
              <a:t>page </a:t>
            </a:r>
            <a:r>
              <a:rPr lang="en-US" altLang="en-US" sz="2400" b="1" dirty="0" smtClean="0"/>
              <a:t>table alone</a:t>
            </a:r>
          </a:p>
          <a:p>
            <a:pPr lvl="2"/>
            <a:r>
              <a:rPr lang="en-US" altLang="en-US" sz="2400" b="1" dirty="0" smtClean="0"/>
              <a:t>Don</a:t>
            </a:r>
            <a:r>
              <a:rPr lang="ja-JP" altLang="en-US" sz="2400" b="1" dirty="0" smtClean="0"/>
              <a:t>’</a:t>
            </a:r>
            <a:r>
              <a:rPr lang="en-US" altLang="ja-JP" sz="2400" b="1" dirty="0" smtClean="0"/>
              <a:t>t want to allocate that contiguously in main memory</a:t>
            </a:r>
          </a:p>
          <a:p>
            <a:pPr lvl="1"/>
            <a:r>
              <a:rPr lang="en-US" altLang="en-US" sz="2400" b="1" dirty="0" smtClean="0"/>
              <a:t>One simple solution is to divide the page table into smaller </a:t>
            </a:r>
            <a:r>
              <a:rPr lang="en-US" altLang="en-US" sz="2400" b="1" dirty="0" smtClean="0"/>
              <a:t>units</a:t>
            </a: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941388" y="153988"/>
            <a:ext cx="7745412" cy="576262"/>
          </a:xfrm>
        </p:spPr>
        <p:txBody>
          <a:bodyPr/>
          <a:lstStyle/>
          <a:p>
            <a:r>
              <a:rPr lang="en-US" altLang="en-US" smtClean="0"/>
              <a:t>Hardware Address Protection</a:t>
            </a:r>
          </a:p>
        </p:txBody>
      </p:sp>
      <p:sp>
        <p:nvSpPr>
          <p:cNvPr id="8195" name="Content Placeholder 3"/>
          <p:cNvSpPr>
            <a:spLocks noGrp="1"/>
          </p:cNvSpPr>
          <p:nvPr>
            <p:ph idx="1"/>
          </p:nvPr>
        </p:nvSpPr>
        <p:spPr>
          <a:xfrm>
            <a:off x="500062" y="1010603"/>
            <a:ext cx="8064817" cy="4610100"/>
          </a:xfrm>
        </p:spPr>
        <p:txBody>
          <a:bodyPr/>
          <a:lstStyle/>
          <a:p>
            <a:r>
              <a:rPr lang="en-US" altLang="en-US" sz="2400" b="1" dirty="0" smtClean="0"/>
              <a:t>CPU must check every memory access generated in user mode to be sure it is between base and limit for that user</a:t>
            </a:r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r>
              <a:rPr lang="en-US" altLang="en-US" sz="2400" b="1" dirty="0" smtClean="0"/>
              <a:t>the </a:t>
            </a:r>
            <a:r>
              <a:rPr lang="en-US" altLang="en-US" sz="2400" b="1" dirty="0" smtClean="0"/>
              <a:t>instructions to loading the base and limit registers are privileged </a:t>
            </a:r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zh-CN" sz="2400" b="1" dirty="0" smtClean="0"/>
          </a:p>
        </p:txBody>
      </p:sp>
      <p:pic>
        <p:nvPicPr>
          <p:cNvPr id="8196" name="Picture 4" descr="W:\os-book\OS10\slide-dir\os-figures\9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27" y="2306320"/>
            <a:ext cx="6109278" cy="28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60" y="258984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4" y="1011238"/>
            <a:ext cx="8129905" cy="1096962"/>
          </a:xfrm>
        </p:spPr>
        <p:txBody>
          <a:bodyPr/>
          <a:lstStyle/>
          <a:p>
            <a:r>
              <a:rPr lang="en-US" altLang="en-US" sz="2400" b="1" dirty="0" smtClean="0"/>
              <a:t>Break up the logical address space into multiple page tables</a:t>
            </a:r>
          </a:p>
          <a:p>
            <a:r>
              <a:rPr lang="en-US" altLang="en-US" sz="2400" b="1" dirty="0" smtClean="0"/>
              <a:t>A simple technique is a two-level page table</a:t>
            </a:r>
          </a:p>
          <a:p>
            <a:r>
              <a:rPr lang="en-US" altLang="en-US" sz="2400" b="1" dirty="0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Two-Level Paging Example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1335" y="1032510"/>
            <a:ext cx="810450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 smtClean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b="1" dirty="0" smtClean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b="1" dirty="0" smtClean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900" b="1" dirty="0" smtClean="0"/>
          </a:p>
          <a:p>
            <a:pPr>
              <a:lnSpc>
                <a:spcPct val="90000"/>
              </a:lnSpc>
            </a:pPr>
            <a:r>
              <a:rPr lang="en-US" altLang="en-US" sz="2000" b="1" dirty="0" smtClean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b="1" dirty="0" smtClean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b="1" dirty="0" smtClean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900" b="1" dirty="0" smtClean="0"/>
          </a:p>
          <a:p>
            <a:pPr>
              <a:lnSpc>
                <a:spcPct val="90000"/>
              </a:lnSpc>
            </a:pPr>
            <a:r>
              <a:rPr lang="en-US" altLang="en-US" sz="2000" b="1" dirty="0" smtClean="0"/>
              <a:t>Thus, a logical address is as follows:</a:t>
            </a:r>
            <a:br>
              <a:rPr lang="en-US" altLang="en-US" sz="2000" b="1" dirty="0" smtClean="0"/>
            </a:b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sz="2000" b="1" dirty="0" smtClean="0"/>
              <a:t>where</a:t>
            </a:r>
            <a:r>
              <a:rPr lang="en-US" altLang="en-US" sz="2000" b="1" i="1" dirty="0" smtClean="0"/>
              <a:t> </a:t>
            </a:r>
            <a:r>
              <a:rPr lang="en-US" altLang="en-US" sz="2000" b="1" i="1" dirty="0" smtClean="0"/>
              <a:t>p</a:t>
            </a:r>
            <a:r>
              <a:rPr lang="en-US" altLang="en-US" sz="2000" b="1" i="1" baseline="-25000" dirty="0" smtClean="0"/>
              <a:t>1</a:t>
            </a:r>
            <a:r>
              <a:rPr lang="en-US" altLang="en-US" sz="2000" b="1" dirty="0" smtClean="0"/>
              <a:t> is an index into the outer page table, and </a:t>
            </a:r>
            <a:r>
              <a:rPr lang="en-US" altLang="en-US" sz="2000" b="1" i="1" dirty="0" smtClean="0"/>
              <a:t>p</a:t>
            </a:r>
            <a:r>
              <a:rPr lang="en-US" altLang="en-US" sz="2000" b="1" i="1" baseline="-25000" dirty="0" smtClean="0"/>
              <a:t>2</a:t>
            </a:r>
            <a:r>
              <a:rPr lang="en-US" altLang="en-US" sz="2000" b="1" dirty="0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 smtClean="0"/>
              <a:t>Known as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44036" name="Picture 5" descr="W:\os-book\OS10\slide-dir\os-figures\in-9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85" y="459613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28713" y="152400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Address-Translation Scheme</a:t>
            </a:r>
            <a:endParaRPr lang="en-US" altLang="en-US" sz="2400" smtClean="0"/>
          </a:p>
        </p:txBody>
      </p:sp>
      <p:pic>
        <p:nvPicPr>
          <p:cNvPr id="45059" name="Picture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3" y="1106488"/>
            <a:ext cx="7948515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36575" y="166688"/>
            <a:ext cx="8229600" cy="576262"/>
          </a:xfrm>
        </p:spPr>
        <p:txBody>
          <a:bodyPr/>
          <a:lstStyle/>
          <a:p>
            <a:r>
              <a:rPr lang="en-US" altLang="en-US" smtClean="0"/>
              <a:t>64-bit Logical Address Space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80695" y="1037431"/>
            <a:ext cx="8061325" cy="5087938"/>
          </a:xfrm>
        </p:spPr>
        <p:txBody>
          <a:bodyPr/>
          <a:lstStyle/>
          <a:p>
            <a:pPr>
              <a:defRPr/>
            </a:pPr>
            <a:r>
              <a:rPr lang="en-US" altLang="en-US" sz="2000" b="1" dirty="0" smtClean="0"/>
              <a:t>Even two-level paging scheme not sufficient</a:t>
            </a:r>
          </a:p>
          <a:p>
            <a:pPr>
              <a:defRPr/>
            </a:pPr>
            <a:r>
              <a:rPr lang="en-US" altLang="en-US" sz="2000" b="1" dirty="0" smtClean="0"/>
              <a:t>If page size is 4 KB (2</a:t>
            </a:r>
            <a:r>
              <a:rPr lang="en-US" altLang="en-US" sz="2000" b="1" baseline="30000" dirty="0" smtClean="0"/>
              <a:t>12</a:t>
            </a:r>
            <a:r>
              <a:rPr lang="en-US" altLang="en-US" sz="2000" b="1" dirty="0" smtClean="0"/>
              <a:t>)</a:t>
            </a:r>
          </a:p>
          <a:p>
            <a:pPr lvl="1">
              <a:defRPr/>
            </a:pPr>
            <a:r>
              <a:rPr lang="en-US" altLang="en-US" sz="2000" b="1" dirty="0" smtClean="0"/>
              <a:t>Then page table has 2</a:t>
            </a:r>
            <a:r>
              <a:rPr lang="en-US" altLang="en-US" sz="2000" b="1" baseline="30000" dirty="0" smtClean="0"/>
              <a:t>52</a:t>
            </a:r>
            <a:r>
              <a:rPr lang="en-US" altLang="en-US" sz="2000" b="1" dirty="0" smtClean="0"/>
              <a:t> entries</a:t>
            </a:r>
          </a:p>
          <a:p>
            <a:pPr lvl="1">
              <a:defRPr/>
            </a:pPr>
            <a:r>
              <a:rPr lang="en-US" altLang="en-US" sz="2000" b="1" dirty="0" smtClean="0"/>
              <a:t>If two level scheme, inner page tables could be 2</a:t>
            </a:r>
            <a:r>
              <a:rPr lang="en-US" altLang="en-US" sz="2000" b="1" baseline="30000" dirty="0" smtClean="0"/>
              <a:t>10</a:t>
            </a:r>
            <a:r>
              <a:rPr lang="en-US" altLang="en-US" sz="2000" b="1" dirty="0" smtClean="0"/>
              <a:t> </a:t>
            </a:r>
            <a:r>
              <a:rPr lang="en-US" altLang="en-US" sz="2000" b="1" dirty="0" smtClean="0"/>
              <a:t>entries</a:t>
            </a:r>
            <a:endParaRPr lang="en-US" altLang="en-US" sz="2000" b="1" dirty="0" smtClean="0"/>
          </a:p>
          <a:p>
            <a:pPr lvl="1">
              <a:defRPr/>
            </a:pPr>
            <a:r>
              <a:rPr lang="en-US" altLang="en-US" sz="2000" b="1" dirty="0" smtClean="0"/>
              <a:t>Address would look like</a:t>
            </a:r>
          </a:p>
          <a:p>
            <a:pPr lvl="1">
              <a:defRPr/>
            </a:pPr>
            <a:endParaRPr lang="en-US" altLang="en-US" sz="2000" b="1" dirty="0" smtClean="0"/>
          </a:p>
        </p:txBody>
      </p:sp>
      <p:pic>
        <p:nvPicPr>
          <p:cNvPr id="46084" name="Picture 5" descr="W:\os-book\OS10\slide-dir\os-figures\in-9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14" y="3381375"/>
            <a:ext cx="5119799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80" y="4805688"/>
            <a:ext cx="6817360" cy="131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38" y="166688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Hashed Page Tables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568" y="1049973"/>
            <a:ext cx="8080692" cy="4722812"/>
          </a:xfrm>
        </p:spPr>
        <p:txBody>
          <a:bodyPr/>
          <a:lstStyle/>
          <a:p>
            <a:r>
              <a:rPr lang="en-US" altLang="en-US" sz="2000" b="1" dirty="0" smtClean="0"/>
              <a:t>Common in address spaces &gt; 32 bits</a:t>
            </a:r>
          </a:p>
          <a:p>
            <a:r>
              <a:rPr lang="en-US" altLang="en-US" sz="2000" b="1" dirty="0" smtClean="0"/>
              <a:t>The virtual page number is hashed into a page table</a:t>
            </a:r>
          </a:p>
          <a:p>
            <a:pPr lvl="1"/>
            <a:r>
              <a:rPr lang="en-US" altLang="en-US" sz="2000" b="1" dirty="0" smtClean="0"/>
              <a:t>This page table contains a chain of elements hashing to the same location</a:t>
            </a:r>
          </a:p>
          <a:p>
            <a:r>
              <a:rPr lang="en-US" altLang="en-US" sz="2000" b="1" dirty="0" smtClean="0"/>
              <a:t>Each element contains (1) the virtual page number (2) the value of the mapped page frame (3) a pointer to the next element</a:t>
            </a:r>
          </a:p>
          <a:p>
            <a:r>
              <a:rPr lang="en-US" altLang="en-US" sz="2000" b="1" dirty="0" smtClean="0"/>
              <a:t>Virtual page numbers are compared in this chain searching for a match</a:t>
            </a:r>
          </a:p>
          <a:p>
            <a:pPr lvl="1"/>
            <a:r>
              <a:rPr lang="en-US" altLang="en-US" sz="2000" b="1" dirty="0" smtClean="0"/>
              <a:t>If a match is found, the corresponding physical frame is </a:t>
            </a:r>
            <a:r>
              <a:rPr lang="en-US" altLang="en-US" sz="2000" b="1" dirty="0" smtClean="0"/>
              <a:t>extracted</a:t>
            </a:r>
            <a:endParaRPr lang="en-US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Hashed Page Table</a:t>
            </a:r>
            <a:endParaRPr lang="en-US" altLang="en-US" sz="2400" smtClean="0"/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8" y="1076643"/>
            <a:ext cx="7813992" cy="451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152400"/>
            <a:ext cx="795655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Inverted Page Table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360" y="1076325"/>
            <a:ext cx="8120380" cy="4792663"/>
          </a:xfrm>
        </p:spPr>
        <p:txBody>
          <a:bodyPr/>
          <a:lstStyle/>
          <a:p>
            <a:r>
              <a:rPr lang="en-US" altLang="en-US" sz="2000" b="1" dirty="0" smtClean="0"/>
              <a:t>Rather than each process having a page table and keeping track of all possible logical pages, </a:t>
            </a:r>
            <a:r>
              <a:rPr lang="en-US" altLang="en-US" sz="2000" b="1" dirty="0" smtClean="0">
                <a:solidFill>
                  <a:srgbClr val="0070C0"/>
                </a:solidFill>
              </a:rPr>
              <a:t>track all physical pages</a:t>
            </a:r>
          </a:p>
          <a:p>
            <a:pPr lvl="1"/>
            <a:r>
              <a:rPr lang="en-US" altLang="en-US" sz="2000" b="1" dirty="0" smtClean="0"/>
              <a:t>One entry for each real page of memory</a:t>
            </a:r>
          </a:p>
          <a:p>
            <a:pPr lvl="1"/>
            <a:r>
              <a:rPr lang="en-US" altLang="en-US" sz="2000" b="1" dirty="0" smtClean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z="2000" b="1" dirty="0" smtClean="0"/>
              <a:t>Decreases memory needed to store each page table, but increases time needed to search the table when a page reference occurs</a:t>
            </a:r>
          </a:p>
          <a:p>
            <a:r>
              <a:rPr lang="en-US" altLang="en-US" sz="2000" b="1" dirty="0" smtClean="0"/>
              <a:t>Use hash table to limit the search to one — or at most a few — page-table entries</a:t>
            </a:r>
          </a:p>
          <a:p>
            <a:pPr lvl="1"/>
            <a:r>
              <a:rPr lang="en-US" altLang="en-US" sz="2000" b="1" dirty="0" smtClean="0"/>
              <a:t>TLB can accelerate </a:t>
            </a:r>
            <a:r>
              <a:rPr lang="en-US" altLang="en-US" sz="2000" b="1" dirty="0" smtClean="0"/>
              <a:t>access</a:t>
            </a:r>
            <a:endParaRPr lang="en-US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0" y="182563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Inverted Page Table Architecture</a:t>
            </a:r>
            <a:endParaRPr lang="en-US" altLang="en-US" sz="2400" smtClean="0"/>
          </a:p>
        </p:txBody>
      </p:sp>
      <p:pic>
        <p:nvPicPr>
          <p:cNvPr id="512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83323"/>
            <a:ext cx="6816725" cy="471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190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Swapping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1076643"/>
            <a:ext cx="8083550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200" b="1" dirty="0" smtClean="0"/>
              <a:t>A process can be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swapped</a:t>
            </a:r>
            <a:r>
              <a:rPr lang="en-US" altLang="en-US" sz="2200" b="1" dirty="0" smtClean="0"/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altLang="en-US" sz="2200" b="1" dirty="0" smtClean="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altLang="en-US" sz="2200" b="1" dirty="0" smtClean="0">
                <a:solidFill>
                  <a:srgbClr val="3366FF"/>
                </a:solidFill>
              </a:rPr>
              <a:t>Backing store </a:t>
            </a:r>
            <a:r>
              <a:rPr lang="en-US" altLang="en-US" sz="2200" b="1" dirty="0" smtClean="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altLang="en-US" sz="2200" b="1" dirty="0" smtClean="0">
                <a:solidFill>
                  <a:srgbClr val="3366FF"/>
                </a:solidFill>
              </a:rPr>
              <a:t>Roll out, roll in </a:t>
            </a:r>
            <a:r>
              <a:rPr lang="en-US" altLang="en-US" sz="2200" b="1" dirty="0" smtClean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en-US" sz="2200" b="1" dirty="0" smtClean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en-US" sz="2200" b="1" dirty="0" smtClean="0"/>
              <a:t>System maintains a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ready queue </a:t>
            </a:r>
            <a:r>
              <a:rPr lang="en-US" altLang="en-US" sz="2200" b="1" dirty="0" smtClean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1825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Schematic View of Swapping</a:t>
            </a:r>
            <a:endParaRPr lang="en-US" altLang="en-US" sz="2400" smtClean="0"/>
          </a:p>
        </p:txBody>
      </p:sp>
      <p:pic>
        <p:nvPicPr>
          <p:cNvPr id="56323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r>
              <a:rPr lang="en-US" altLang="en-US" smtClean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992188"/>
            <a:ext cx="8107680" cy="4926012"/>
          </a:xfrm>
        </p:spPr>
        <p:txBody>
          <a:bodyPr/>
          <a:lstStyle/>
          <a:p>
            <a:r>
              <a:rPr kumimoji="0" lang="en-US" altLang="en-US" sz="2400" b="1" dirty="0" smtClean="0"/>
              <a:t>Programs on disk, ready to be brought into memory to execute form an </a:t>
            </a:r>
            <a:r>
              <a:rPr kumimoji="0" lang="en-US" altLang="en-US" sz="2400" b="1" dirty="0" smtClean="0">
                <a:solidFill>
                  <a:srgbClr val="0000FF"/>
                </a:solidFill>
              </a:rPr>
              <a:t>input queue</a:t>
            </a:r>
          </a:p>
          <a:p>
            <a:r>
              <a:rPr kumimoji="0" lang="en-US" altLang="en-US" sz="2400" b="1" dirty="0" smtClean="0"/>
              <a:t>Addresses </a:t>
            </a:r>
            <a:r>
              <a:rPr kumimoji="0" lang="en-US" altLang="en-US" sz="2400" b="1" dirty="0" smtClean="0"/>
              <a:t>represented in different ways at different stages of a program</a:t>
            </a:r>
            <a:r>
              <a:rPr kumimoji="0" lang="ja-JP" altLang="en-US" sz="2400" b="1" dirty="0" smtClean="0"/>
              <a:t>’</a:t>
            </a:r>
            <a:r>
              <a:rPr kumimoji="0" lang="en-US" altLang="ja-JP" sz="2400" b="1" dirty="0" smtClean="0"/>
              <a:t>s life</a:t>
            </a:r>
          </a:p>
          <a:p>
            <a:pPr lvl="1"/>
            <a:r>
              <a:rPr kumimoji="0" lang="en-US" altLang="en-US" sz="2200" b="1" dirty="0" smtClean="0"/>
              <a:t>Source code addresses usually symbolic</a:t>
            </a:r>
          </a:p>
          <a:p>
            <a:pPr lvl="1"/>
            <a:r>
              <a:rPr kumimoji="0" lang="en-US" altLang="en-US" sz="2200" b="1" dirty="0" smtClean="0"/>
              <a:t>Compiled code addresses </a:t>
            </a:r>
            <a:r>
              <a:rPr kumimoji="0" lang="en-US" altLang="en-US" sz="2200" b="1" dirty="0" smtClean="0">
                <a:solidFill>
                  <a:srgbClr val="0000FF"/>
                </a:solidFill>
              </a:rPr>
              <a:t>bind </a:t>
            </a:r>
            <a:r>
              <a:rPr kumimoji="0" lang="en-US" altLang="en-US" sz="2200" b="1" dirty="0" smtClean="0"/>
              <a:t>to relocatable addresses</a:t>
            </a:r>
          </a:p>
          <a:p>
            <a:pPr lvl="2"/>
            <a:r>
              <a:rPr kumimoji="0" lang="en-US" altLang="en-US" sz="2200" b="1" dirty="0" smtClean="0"/>
              <a:t>i.e. </a:t>
            </a:r>
            <a:r>
              <a:rPr kumimoji="0" lang="ja-JP" altLang="en-US" sz="2200" b="1" dirty="0" smtClean="0"/>
              <a:t>“</a:t>
            </a:r>
            <a:r>
              <a:rPr kumimoji="0" lang="en-US" altLang="ja-JP" sz="2200" b="1" dirty="0" smtClean="0"/>
              <a:t>14 bytes from beginning of this module</a:t>
            </a:r>
            <a:r>
              <a:rPr kumimoji="0" lang="ja-JP" altLang="en-US" sz="2200" b="1" dirty="0" smtClean="0"/>
              <a:t>”</a:t>
            </a:r>
            <a:endParaRPr kumimoji="0" lang="en-US" altLang="ja-JP" sz="2200" b="1" dirty="0" smtClean="0"/>
          </a:p>
          <a:p>
            <a:pPr lvl="1"/>
            <a:r>
              <a:rPr kumimoji="0" lang="en-US" altLang="en-US" sz="2200" b="1" dirty="0" smtClean="0"/>
              <a:t>Linker or loader will bind relocatable addresses to absolute addresses</a:t>
            </a:r>
          </a:p>
          <a:p>
            <a:pPr lvl="2"/>
            <a:r>
              <a:rPr kumimoji="0" lang="en-US" altLang="en-US" sz="2200" b="1" dirty="0" smtClean="0"/>
              <a:t>i.e. 74014</a:t>
            </a:r>
          </a:p>
          <a:p>
            <a:pPr lvl="1"/>
            <a:r>
              <a:rPr kumimoji="0" lang="en-US" altLang="en-US" sz="2200" b="1" dirty="0" smtClean="0"/>
              <a:t>Each binding maps one address space to </a:t>
            </a:r>
            <a:r>
              <a:rPr kumimoji="0" lang="en-US" altLang="en-US" sz="2200" b="1" dirty="0" smtClean="0"/>
              <a:t>another</a:t>
            </a:r>
            <a:endParaRPr kumimoji="0" lang="en-US" altLang="en-US" sz="2200" b="1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1825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Swapping with Paging</a:t>
            </a:r>
            <a:endParaRPr lang="en-US" altLang="en-US" sz="2400" smtClean="0"/>
          </a:p>
        </p:txBody>
      </p:sp>
      <p:pic>
        <p:nvPicPr>
          <p:cNvPr id="60419" name="Picture 2" descr="W:\os-book\OS10\slide-dir\os-figures\9_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Swapping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1078865"/>
            <a:ext cx="8114030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 dirty="0" smtClean="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 smtClean="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altLang="en-US" sz="2400" b="1" dirty="0" smtClean="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 smtClean="0"/>
              <a:t>Modified versions of swapping are found on many systems (i.e., UNIX, Linux, and Windows)</a:t>
            </a:r>
          </a:p>
          <a:p>
            <a:pPr lvl="1"/>
            <a:r>
              <a:rPr lang="en-US" altLang="en-US" sz="2400" b="1" dirty="0" smtClean="0"/>
              <a:t>Swapping normally disabled</a:t>
            </a:r>
          </a:p>
          <a:p>
            <a:pPr lvl="1"/>
            <a:r>
              <a:rPr lang="en-US" altLang="en-US" sz="2400" b="1" dirty="0" smtClean="0"/>
              <a:t>Started if more than threshold amount of memory allocated</a:t>
            </a:r>
          </a:p>
          <a:p>
            <a:pPr lvl="1"/>
            <a:r>
              <a:rPr lang="en-US" altLang="en-US" sz="2400" b="1" dirty="0" smtClean="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271588" y="166688"/>
            <a:ext cx="7635875" cy="576262"/>
          </a:xfrm>
        </p:spPr>
        <p:txBody>
          <a:bodyPr/>
          <a:lstStyle/>
          <a:p>
            <a:r>
              <a:rPr lang="en-US" altLang="en-US" sz="2800" smtClean="0"/>
              <a:t>Context Switch Time including Swapping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96570" y="1036638"/>
            <a:ext cx="8037830" cy="4754562"/>
          </a:xfrm>
        </p:spPr>
        <p:txBody>
          <a:bodyPr/>
          <a:lstStyle/>
          <a:p>
            <a:r>
              <a:rPr lang="en-US" altLang="en-US" sz="2000" b="1" dirty="0" smtClean="0"/>
              <a:t>If next processes to be put on CPU is not in memory, need to swap out a process and swap in target process</a:t>
            </a:r>
          </a:p>
          <a:p>
            <a:r>
              <a:rPr lang="en-US" altLang="en-US" sz="2000" b="1" dirty="0" smtClean="0"/>
              <a:t>Context switch time can then be very high</a:t>
            </a:r>
          </a:p>
          <a:p>
            <a:r>
              <a:rPr lang="en-US" altLang="en-US" sz="2000" b="1" dirty="0" smtClean="0"/>
              <a:t>100MB process swapping to hard disk with transfer rate of 50MB/sec</a:t>
            </a:r>
          </a:p>
          <a:p>
            <a:pPr lvl="1"/>
            <a:r>
              <a:rPr lang="en-US" altLang="en-US" sz="2000" b="1" dirty="0" smtClean="0"/>
              <a:t>Swap out time of 2000 </a:t>
            </a:r>
            <a:r>
              <a:rPr lang="en-US" altLang="en-US" sz="2000" b="1" dirty="0" err="1" smtClean="0"/>
              <a:t>ms</a:t>
            </a:r>
            <a:endParaRPr lang="en-US" altLang="en-US" sz="2000" b="1" dirty="0" smtClean="0"/>
          </a:p>
          <a:p>
            <a:pPr lvl="1"/>
            <a:r>
              <a:rPr lang="en-US" altLang="en-US" sz="2000" b="1" dirty="0" smtClean="0"/>
              <a:t>Plus swap in of same sized process</a:t>
            </a:r>
          </a:p>
          <a:p>
            <a:pPr lvl="1"/>
            <a:r>
              <a:rPr lang="en-US" altLang="en-US" sz="2000" b="1" dirty="0" smtClean="0"/>
              <a:t>Total context switch swapping component time of 4000ms (4 seconds)</a:t>
            </a:r>
          </a:p>
          <a:p>
            <a:r>
              <a:rPr lang="en-US" altLang="en-US" sz="2000" b="1" dirty="0" smtClean="0"/>
              <a:t>Can reduce if reduce size of memory swapped – by knowing how much memory really being used</a:t>
            </a:r>
          </a:p>
          <a:p>
            <a:pPr lvl="1"/>
            <a:r>
              <a:rPr lang="en-US" altLang="en-US" sz="2000" b="1" dirty="0" smtClean="0"/>
              <a:t>System calls to inform OS of memory use via </a:t>
            </a:r>
            <a:r>
              <a:rPr lang="en-US" alt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000" b="1" dirty="0" smtClean="0"/>
              <a:t>and </a:t>
            </a:r>
            <a:r>
              <a:rPr lang="en-US" alt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4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  <a:endParaRPr lang="en-US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41083"/>
            <a:ext cx="8100060" cy="4440237"/>
          </a:xfrm>
        </p:spPr>
        <p:txBody>
          <a:bodyPr/>
          <a:lstStyle/>
          <a:p>
            <a:r>
              <a:rPr lang="en-US" altLang="en-US" sz="2400" b="1" dirty="0" smtClean="0"/>
              <a:t>Provided </a:t>
            </a:r>
            <a:r>
              <a:rPr lang="en-US" altLang="en-US" sz="2400" b="1" dirty="0" smtClean="0"/>
              <a:t>a detailed description of various ways of organizing memory hardware</a:t>
            </a:r>
          </a:p>
          <a:p>
            <a:r>
              <a:rPr lang="en-US" altLang="en-US" sz="2400" b="1" dirty="0" smtClean="0"/>
              <a:t>Discussed </a:t>
            </a:r>
            <a:r>
              <a:rPr lang="en-US" altLang="en-US" sz="2400" b="1" dirty="0" smtClean="0"/>
              <a:t>various memory-management techniques, </a:t>
            </a:r>
          </a:p>
        </p:txBody>
      </p:sp>
    </p:spTree>
    <p:extLst>
      <p:ext uri="{BB962C8B-B14F-4D97-AF65-F5344CB8AC3E}">
        <p14:creationId xmlns:p14="http://schemas.microsoft.com/office/powerpoint/2010/main" val="3764719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End of </a:t>
            </a:r>
            <a:r>
              <a:rPr lang="en-US" altLang="zh-CN" dirty="0" smtClean="0"/>
              <a:t>Main Memory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290513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992504"/>
            <a:ext cx="8202930" cy="5187316"/>
          </a:xfrm>
        </p:spPr>
        <p:txBody>
          <a:bodyPr/>
          <a:lstStyle/>
          <a:p>
            <a:r>
              <a:rPr kumimoji="0" lang="en-US" altLang="en-US" sz="2400" b="1" dirty="0" smtClean="0"/>
              <a:t>Address </a:t>
            </a:r>
            <a:r>
              <a:rPr kumimoji="0" lang="en-US" altLang="en-US" sz="2400" b="1" dirty="0" smtClean="0"/>
              <a:t>binding of instructions and data to memory addresses can happen at three different stages</a:t>
            </a:r>
          </a:p>
          <a:p>
            <a:pPr lvl="1"/>
            <a:r>
              <a:rPr lang="en-US" altLang="en-US" sz="2200" b="1" dirty="0" smtClean="0"/>
              <a:t>Compile time:  If memory location known a priori,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absolute code </a:t>
            </a:r>
            <a:r>
              <a:rPr lang="en-US" altLang="en-US" sz="2200" b="1" dirty="0" smtClean="0"/>
              <a:t>can be generated; must recompile code if starting location changes</a:t>
            </a:r>
          </a:p>
          <a:p>
            <a:pPr lvl="1"/>
            <a:r>
              <a:rPr lang="en-US" altLang="en-US" sz="2200" b="1" dirty="0" smtClean="0"/>
              <a:t>Load time:  Must generate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relocatable code</a:t>
            </a:r>
            <a:r>
              <a:rPr lang="en-US" altLang="en-US" sz="2200" b="1" dirty="0" smtClean="0"/>
              <a:t> if memory location is not known at compile time</a:t>
            </a:r>
          </a:p>
          <a:p>
            <a:pPr lvl="1"/>
            <a:r>
              <a:rPr lang="en-US" altLang="en-US" sz="2200" b="1" dirty="0" smtClean="0"/>
              <a:t>Execution time:  Binding delayed until run time if the process can be moved during its execution from one memory segment to another</a:t>
            </a:r>
          </a:p>
          <a:p>
            <a:pPr lvl="2"/>
            <a:r>
              <a:rPr lang="en-US" altLang="en-US" sz="2200" b="1" dirty="0" smtClean="0"/>
              <a:t>Need hardware support for address maps (e.g., base and limit</a:t>
            </a:r>
            <a:r>
              <a:rPr lang="en-US" altLang="en-US" sz="2200" b="1" i="1" dirty="0" smtClean="0"/>
              <a:t> </a:t>
            </a:r>
            <a:r>
              <a:rPr lang="en-US" altLang="en-US" sz="2200" b="1" dirty="0" smtClean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6363" y="198438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508" y="992823"/>
            <a:ext cx="8083232" cy="4468812"/>
          </a:xfrm>
        </p:spPr>
        <p:txBody>
          <a:bodyPr/>
          <a:lstStyle/>
          <a:p>
            <a:r>
              <a:rPr lang="en-US" altLang="en-US" sz="2400" b="1" dirty="0" smtClean="0"/>
              <a:t>The concept of a logical address space that is bound to a separate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altLang="en-US" sz="2400" b="1" dirty="0" smtClean="0"/>
              <a:t>is central to proper memory management</a:t>
            </a:r>
          </a:p>
          <a:p>
            <a:pPr lvl="1"/>
            <a:r>
              <a:rPr lang="en-US" altLang="en-US" sz="2200" b="1" dirty="0" smtClean="0">
                <a:solidFill>
                  <a:srgbClr val="3366FF"/>
                </a:solidFill>
              </a:rPr>
              <a:t>Logical address </a:t>
            </a:r>
            <a:r>
              <a:rPr lang="en-US" altLang="en-US" sz="2200" b="1" dirty="0" smtClean="0"/>
              <a:t>– generated by the CPU; also referred to as </a:t>
            </a:r>
            <a:r>
              <a:rPr lang="en-US" altLang="en-US" sz="2200" b="1" dirty="0" smtClean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altLang="en-US" sz="2200" b="1" dirty="0" smtClean="0">
                <a:solidFill>
                  <a:srgbClr val="3366FF"/>
                </a:solidFill>
              </a:rPr>
              <a:t>Physical address </a:t>
            </a:r>
            <a:r>
              <a:rPr lang="en-US" altLang="en-US" sz="2200" b="1" dirty="0" smtClean="0"/>
              <a:t>– address seen by the memory unit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Logical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address space </a:t>
            </a:r>
            <a:r>
              <a:rPr lang="en-US" altLang="en-US" sz="2400" b="1" dirty="0" smtClean="0"/>
              <a:t>is the set of all logical addresses generated by a program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altLang="en-US" sz="2400" b="1" dirty="0" smtClean="0"/>
              <a:t>is the set of all physical addresses generated by a </a:t>
            </a:r>
            <a:r>
              <a:rPr lang="en-US" altLang="en-US" sz="2400" b="1" dirty="0" smtClean="0"/>
              <a:t>program</a:t>
            </a: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141288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Memory-Management Unit (</a:t>
            </a:r>
            <a:r>
              <a:rPr lang="en-US" altLang="en-US" sz="2800" smtClean="0"/>
              <a:t>MMU</a:t>
            </a:r>
            <a:r>
              <a:rPr lang="en-US" alt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012" y="1002665"/>
            <a:ext cx="8091487" cy="4484688"/>
          </a:xfrm>
        </p:spPr>
        <p:txBody>
          <a:bodyPr/>
          <a:lstStyle/>
          <a:p>
            <a:r>
              <a:rPr lang="en-US" altLang="en-US" sz="2400" b="1" dirty="0" smtClean="0"/>
              <a:t>Hardware device that at run time maps virtual to physical address</a:t>
            </a:r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endParaRPr lang="en-US" altLang="en-US" sz="2400" b="1" dirty="0"/>
          </a:p>
          <a:p>
            <a:r>
              <a:rPr lang="en-US" altLang="en-US" sz="2400" b="1" dirty="0" smtClean="0"/>
              <a:t>Many </a:t>
            </a:r>
            <a:r>
              <a:rPr lang="en-US" altLang="en-US" sz="2400" b="1" dirty="0" smtClean="0"/>
              <a:t>methods possible, covered in the rest of this chapter</a:t>
            </a:r>
          </a:p>
          <a:p>
            <a:endParaRPr lang="en-US" altLang="en-US" sz="2400" b="1" dirty="0" smtClean="0"/>
          </a:p>
          <a:p>
            <a:pPr>
              <a:buFont typeface="Monotype Sorts" pitchFamily="-84" charset="2"/>
              <a:buNone/>
            </a:pPr>
            <a:endParaRPr lang="en-US" altLang="en-US" sz="1000" b="1" dirty="0" smtClean="0"/>
          </a:p>
          <a:p>
            <a:pPr>
              <a:buFont typeface="Monotype Sorts" pitchFamily="-84" charset="2"/>
              <a:buNone/>
            </a:pPr>
            <a:endParaRPr lang="en-US" altLang="en-US" sz="2400" b="1" dirty="0" smtClean="0"/>
          </a:p>
        </p:txBody>
      </p:sp>
      <p:pic>
        <p:nvPicPr>
          <p:cNvPr id="13316" name="Picture 4" descr="W:\os-book\OS10\slide-dir\os-figures\9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121218"/>
            <a:ext cx="7091045" cy="257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141288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Memory-Management Unit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0758"/>
            <a:ext cx="8026717" cy="4484687"/>
          </a:xfrm>
        </p:spPr>
        <p:txBody>
          <a:bodyPr/>
          <a:lstStyle/>
          <a:p>
            <a:pPr>
              <a:defRPr/>
            </a:pPr>
            <a:r>
              <a:rPr lang="en-US" altLang="en-US" sz="2400" b="1" dirty="0" smtClean="0"/>
              <a:t>Consider simple </a:t>
            </a:r>
            <a:r>
              <a:rPr lang="en-US" altLang="en-US" sz="2400" b="1" dirty="0" smtClean="0"/>
              <a:t>scheme</a:t>
            </a:r>
            <a:r>
              <a:rPr lang="en-US" altLang="en-US" sz="2400" b="1" dirty="0"/>
              <a:t>,</a:t>
            </a:r>
            <a:r>
              <a:rPr lang="en-US" altLang="en-US" sz="2400" b="1" dirty="0" smtClean="0"/>
              <a:t> </a:t>
            </a:r>
            <a:r>
              <a:rPr lang="en-US" altLang="en-US" sz="2400" b="1" dirty="0" smtClean="0"/>
              <a:t>which is </a:t>
            </a:r>
            <a:r>
              <a:rPr lang="en-US" altLang="en-US" sz="2400" b="1" dirty="0" smtClean="0"/>
              <a:t>a </a:t>
            </a:r>
            <a:r>
              <a:rPr lang="en-US" altLang="en-US" sz="2400" b="1" dirty="0" smtClean="0"/>
              <a:t>generalization of the base-register scheme.</a:t>
            </a:r>
          </a:p>
          <a:p>
            <a:pPr marL="342900" lvl="1" indent="-342900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lang="en-US" altLang="en-US" sz="2400" b="1" dirty="0" smtClean="0"/>
              <a:t>The base register now called 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relocation register</a:t>
            </a:r>
            <a:endParaRPr lang="en-US" altLang="en-US" sz="2400" b="1" dirty="0" smtClean="0"/>
          </a:p>
          <a:p>
            <a:pPr>
              <a:defRPr/>
            </a:pPr>
            <a:r>
              <a:rPr lang="en-US" altLang="en-US" sz="2400" b="1" dirty="0" smtClean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sz="2400" b="1" dirty="0" smtClean="0"/>
              <a:t>The user program deals with </a:t>
            </a:r>
            <a:r>
              <a:rPr lang="en-US" altLang="en-US" sz="2400" b="1" i="1" dirty="0" smtClean="0"/>
              <a:t>logical</a:t>
            </a:r>
            <a:r>
              <a:rPr lang="en-US" altLang="en-US" sz="2400" b="1" dirty="0" smtClean="0"/>
              <a:t> addresses; it never sees the </a:t>
            </a:r>
            <a:r>
              <a:rPr lang="en-US" altLang="en-US" sz="2400" b="1" i="1" dirty="0" smtClean="0"/>
              <a:t>real</a:t>
            </a:r>
            <a:r>
              <a:rPr lang="en-US" altLang="en-US" sz="2400" b="1" dirty="0" smtClean="0"/>
              <a:t> physical addresses</a:t>
            </a:r>
          </a:p>
          <a:p>
            <a:pPr lvl="1">
              <a:defRPr/>
            </a:pPr>
            <a:r>
              <a:rPr lang="en-US" altLang="en-US" sz="2400" b="1" dirty="0" smtClean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sz="2400" b="1" dirty="0" smtClean="0"/>
              <a:t>Logical address bound to physical addresses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11422</TotalTime>
  <Words>2739</Words>
  <Application>Microsoft Office PowerPoint</Application>
  <PresentationFormat>全屏显示(4:3)</PresentationFormat>
  <Paragraphs>384</Paragraphs>
  <Slides>54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Symbol</vt:lpstr>
      <vt:lpstr>Wingdings</vt:lpstr>
      <vt:lpstr>Courier New</vt:lpstr>
      <vt:lpstr>os-8</vt:lpstr>
      <vt:lpstr>Main Memory</vt:lpstr>
      <vt:lpstr>Background</vt:lpstr>
      <vt:lpstr>Protection</vt:lpstr>
      <vt:lpstr>Hardware Address Protection</vt:lpstr>
      <vt:lpstr>Address Binding</vt:lpstr>
      <vt:lpstr>Binding of Instructions and Data to Memory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Memory management schemes</vt:lpstr>
      <vt:lpstr>Contiguous Allocation</vt:lpstr>
      <vt:lpstr>Contiguous Allocation (Cont.)</vt:lpstr>
      <vt:lpstr>Hardware Support for Relocation and Limit Registers</vt:lpstr>
      <vt:lpstr> Variable Partition</vt:lpstr>
      <vt:lpstr> Variable Partition</vt:lpstr>
      <vt:lpstr>Dynamic Storage-Allocation Problem</vt:lpstr>
      <vt:lpstr>Fragmentation</vt:lpstr>
      <vt:lpstr>Fragmentation (Cont.)</vt:lpstr>
      <vt:lpstr>Memory management schemes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Hashed Page Tables</vt:lpstr>
      <vt:lpstr>Hashed Page Table</vt:lpstr>
      <vt:lpstr>Inverted Page Table</vt:lpstr>
      <vt:lpstr>Inverted Page Table Architecture</vt:lpstr>
      <vt:lpstr>Swapping</vt:lpstr>
      <vt:lpstr>Schematic View of Swapping</vt:lpstr>
      <vt:lpstr>Swapping with Paging</vt:lpstr>
      <vt:lpstr>Swapping (Cont.)</vt:lpstr>
      <vt:lpstr>Context Switch Time including Swapping</vt:lpstr>
      <vt:lpstr>Summary</vt:lpstr>
      <vt:lpstr>End of Main Memory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那 俊</cp:lastModifiedBy>
  <cp:revision>330</cp:revision>
  <cp:lastPrinted>2013-09-30T19:34:56Z</cp:lastPrinted>
  <dcterms:created xsi:type="dcterms:W3CDTF">2011-01-13T23:43:38Z</dcterms:created>
  <dcterms:modified xsi:type="dcterms:W3CDTF">2018-12-12T14:14:54Z</dcterms:modified>
</cp:coreProperties>
</file>